
<file path=[Content_Types].xml><?xml version="1.0" encoding="utf-8"?>
<Types xmlns="http://schemas.openxmlformats.org/package/2006/content-types">
  <Default Extension="jpeg" ContentType="image/jpeg"/>
  <Default Extension="jpg" ContentType="image/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9.jpg" ContentType="image/jpeg"/>
  <Override PartName="/ppt/media/image11.jpg" ContentType="image/jpeg"/>
  <Override PartName="/ppt/media/image12.jpg" ContentType="image/jpeg"/>
  <Override PartName="/ppt/media/image14.jpg" ContentType="image/jpeg"/>
  <Override PartName="/ppt/media/image15.jpg" ContentType="image/jpeg"/>
  <Override PartName="/ppt/media/image16.jpg" ContentType="image/jpeg"/>
  <Override PartName="/ppt/media/image18.jpg" ContentType="image/jpeg"/>
  <Override PartName="/ppt/media/image19.jpg" ContentType="image/jpeg"/>
  <Override PartName="/ppt/media/image20.JPG" ContentType="image/jpeg"/>
  <Override PartName="/ppt/media/image21.jpg" ContentType="image/jpeg"/>
  <Override PartName="/ppt/media/image22.jpg" ContentType="image/jpeg"/>
  <Override PartName="/ppt/media/image27.jpg" ContentType="image/jpeg"/>
  <Override PartName="/ppt/media/image28.jpg" ContentType="image/jpeg"/>
  <Override PartName="/ppt/media/image29.jpg" ContentType="image/jpeg"/>
  <Override PartName="/ppt/media/image30.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77" r:id="rId6"/>
    <p:sldId id="265" r:id="rId7"/>
    <p:sldId id="276" r:id="rId8"/>
    <p:sldId id="260" r:id="rId9"/>
    <p:sldId id="261" r:id="rId10"/>
    <p:sldId id="262" r:id="rId11"/>
    <p:sldId id="263" r:id="rId12"/>
    <p:sldId id="264" r:id="rId13"/>
    <p:sldId id="266" r:id="rId14"/>
    <p:sldId id="267" r:id="rId15"/>
    <p:sldId id="268" r:id="rId16"/>
    <p:sldId id="269" r:id="rId17"/>
    <p:sldId id="271" r:id="rId18"/>
    <p:sldId id="270" r:id="rId19"/>
    <p:sldId id="272" r:id="rId20"/>
    <p:sldId id="273" r:id="rId21"/>
    <p:sldId id="274" r:id="rId22"/>
    <p:sldId id="275" r:id="rId23"/>
    <p:sldId id="278" r:id="rId24"/>
    <p:sldId id="279" r:id="rId25"/>
    <p:sldId id="280" r:id="rId26"/>
    <p:sldId id="281" r:id="rId27"/>
    <p:sldId id="282" r:id="rId28"/>
    <p:sldId id="283" r:id="rId29"/>
    <p:sldId id="288" r:id="rId30"/>
    <p:sldId id="291" r:id="rId31"/>
    <p:sldId id="293" r:id="rId32"/>
    <p:sldId id="294" r:id="rId33"/>
    <p:sldId id="292" r:id="rId34"/>
    <p:sldId id="285" r:id="rId35"/>
    <p:sldId id="286" r:id="rId36"/>
    <p:sldId id="289" r:id="rId37"/>
    <p:sldId id="29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92A9"/>
    <a:srgbClr val="E12353"/>
    <a:srgbClr val="F2765D"/>
    <a:srgbClr val="517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7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FAA0-1B41-4C2A-B9C9-519851457D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60C47A7-F6BE-7474-5130-C21638B311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EAA1823-A736-A576-CBB7-55B24523A4AE}"/>
              </a:ext>
            </a:extLst>
          </p:cNvPr>
          <p:cNvSpPr>
            <a:spLocks noGrp="1"/>
          </p:cNvSpPr>
          <p:nvPr>
            <p:ph type="dt" sz="half" idx="10"/>
          </p:nvPr>
        </p:nvSpPr>
        <p:spPr/>
        <p:txBody>
          <a:bodyPr/>
          <a:lstStyle/>
          <a:p>
            <a:fld id="{2DE6417F-DA3E-4288-9A86-3D629074ACD7}" type="datetimeFigureOut">
              <a:rPr lang="en-IN" smtClean="0"/>
              <a:t>22-12-2022</a:t>
            </a:fld>
            <a:endParaRPr lang="en-IN"/>
          </a:p>
        </p:txBody>
      </p:sp>
      <p:sp>
        <p:nvSpPr>
          <p:cNvPr id="5" name="Footer Placeholder 4">
            <a:extLst>
              <a:ext uri="{FF2B5EF4-FFF2-40B4-BE49-F238E27FC236}">
                <a16:creationId xmlns:a16="http://schemas.microsoft.com/office/drawing/2014/main" id="{30FD1DA2-4BAD-3184-7EAC-37283186D2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033980-7877-A705-7E27-78A515A4AADA}"/>
              </a:ext>
            </a:extLst>
          </p:cNvPr>
          <p:cNvSpPr>
            <a:spLocks noGrp="1"/>
          </p:cNvSpPr>
          <p:nvPr>
            <p:ph type="sldNum" sz="quarter" idx="12"/>
          </p:nvPr>
        </p:nvSpPr>
        <p:spPr/>
        <p:txBody>
          <a:bodyPr/>
          <a:lstStyle/>
          <a:p>
            <a:fld id="{5F6E1742-7ECF-4483-94AB-2CDE132C4B68}" type="slidenum">
              <a:rPr lang="en-IN" smtClean="0"/>
              <a:t>‹#›</a:t>
            </a:fld>
            <a:endParaRPr lang="en-IN"/>
          </a:p>
        </p:txBody>
      </p:sp>
    </p:spTree>
    <p:extLst>
      <p:ext uri="{BB962C8B-B14F-4D97-AF65-F5344CB8AC3E}">
        <p14:creationId xmlns:p14="http://schemas.microsoft.com/office/powerpoint/2010/main" val="1117726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DB31-F7C8-AACB-298A-1995DB8C84F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21972E3-66E0-DCA4-B96F-7DF9B54E48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4E2CC9-1329-478C-29E9-D7916553F35F}"/>
              </a:ext>
            </a:extLst>
          </p:cNvPr>
          <p:cNvSpPr>
            <a:spLocks noGrp="1"/>
          </p:cNvSpPr>
          <p:nvPr>
            <p:ph type="dt" sz="half" idx="10"/>
          </p:nvPr>
        </p:nvSpPr>
        <p:spPr/>
        <p:txBody>
          <a:bodyPr/>
          <a:lstStyle/>
          <a:p>
            <a:fld id="{2DE6417F-DA3E-4288-9A86-3D629074ACD7}" type="datetimeFigureOut">
              <a:rPr lang="en-IN" smtClean="0"/>
              <a:t>22-12-2022</a:t>
            </a:fld>
            <a:endParaRPr lang="en-IN"/>
          </a:p>
        </p:txBody>
      </p:sp>
      <p:sp>
        <p:nvSpPr>
          <p:cNvPr id="5" name="Footer Placeholder 4">
            <a:extLst>
              <a:ext uri="{FF2B5EF4-FFF2-40B4-BE49-F238E27FC236}">
                <a16:creationId xmlns:a16="http://schemas.microsoft.com/office/drawing/2014/main" id="{34D41542-7729-AE10-8EA2-5711030E44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A5DA35-074C-3078-0622-270C5FBE89C6}"/>
              </a:ext>
            </a:extLst>
          </p:cNvPr>
          <p:cNvSpPr>
            <a:spLocks noGrp="1"/>
          </p:cNvSpPr>
          <p:nvPr>
            <p:ph type="sldNum" sz="quarter" idx="12"/>
          </p:nvPr>
        </p:nvSpPr>
        <p:spPr/>
        <p:txBody>
          <a:bodyPr/>
          <a:lstStyle/>
          <a:p>
            <a:fld id="{5F6E1742-7ECF-4483-94AB-2CDE132C4B68}" type="slidenum">
              <a:rPr lang="en-IN" smtClean="0"/>
              <a:t>‹#›</a:t>
            </a:fld>
            <a:endParaRPr lang="en-IN"/>
          </a:p>
        </p:txBody>
      </p:sp>
    </p:spTree>
    <p:extLst>
      <p:ext uri="{BB962C8B-B14F-4D97-AF65-F5344CB8AC3E}">
        <p14:creationId xmlns:p14="http://schemas.microsoft.com/office/powerpoint/2010/main" val="3598784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EB24EF-4FBD-EFC8-C951-F03ACE6696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CF2031E-7FE7-350C-06B0-D874C6C5C6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940960-F12A-9649-AB28-D27615B09FCC}"/>
              </a:ext>
            </a:extLst>
          </p:cNvPr>
          <p:cNvSpPr>
            <a:spLocks noGrp="1"/>
          </p:cNvSpPr>
          <p:nvPr>
            <p:ph type="dt" sz="half" idx="10"/>
          </p:nvPr>
        </p:nvSpPr>
        <p:spPr/>
        <p:txBody>
          <a:bodyPr/>
          <a:lstStyle/>
          <a:p>
            <a:fld id="{2DE6417F-DA3E-4288-9A86-3D629074ACD7}" type="datetimeFigureOut">
              <a:rPr lang="en-IN" smtClean="0"/>
              <a:t>22-12-2022</a:t>
            </a:fld>
            <a:endParaRPr lang="en-IN"/>
          </a:p>
        </p:txBody>
      </p:sp>
      <p:sp>
        <p:nvSpPr>
          <p:cNvPr id="5" name="Footer Placeholder 4">
            <a:extLst>
              <a:ext uri="{FF2B5EF4-FFF2-40B4-BE49-F238E27FC236}">
                <a16:creationId xmlns:a16="http://schemas.microsoft.com/office/drawing/2014/main" id="{BD79C788-4461-8A0A-3835-FB1A0D7D90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9FA7A2-8154-BBE4-EC64-C202CD016B8C}"/>
              </a:ext>
            </a:extLst>
          </p:cNvPr>
          <p:cNvSpPr>
            <a:spLocks noGrp="1"/>
          </p:cNvSpPr>
          <p:nvPr>
            <p:ph type="sldNum" sz="quarter" idx="12"/>
          </p:nvPr>
        </p:nvSpPr>
        <p:spPr/>
        <p:txBody>
          <a:bodyPr/>
          <a:lstStyle/>
          <a:p>
            <a:fld id="{5F6E1742-7ECF-4483-94AB-2CDE132C4B68}" type="slidenum">
              <a:rPr lang="en-IN" smtClean="0"/>
              <a:t>‹#›</a:t>
            </a:fld>
            <a:endParaRPr lang="en-IN"/>
          </a:p>
        </p:txBody>
      </p:sp>
    </p:spTree>
    <p:extLst>
      <p:ext uri="{BB962C8B-B14F-4D97-AF65-F5344CB8AC3E}">
        <p14:creationId xmlns:p14="http://schemas.microsoft.com/office/powerpoint/2010/main" val="2358860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4AA24-2857-772C-51B2-54D687C8420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D567396-E3C8-D60D-6D1D-1732F106A6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FB4513-E82F-FACA-8911-73F5FC6D51AC}"/>
              </a:ext>
            </a:extLst>
          </p:cNvPr>
          <p:cNvSpPr>
            <a:spLocks noGrp="1"/>
          </p:cNvSpPr>
          <p:nvPr>
            <p:ph type="dt" sz="half" idx="10"/>
          </p:nvPr>
        </p:nvSpPr>
        <p:spPr/>
        <p:txBody>
          <a:bodyPr/>
          <a:lstStyle/>
          <a:p>
            <a:fld id="{2DE6417F-DA3E-4288-9A86-3D629074ACD7}" type="datetimeFigureOut">
              <a:rPr lang="en-IN" smtClean="0"/>
              <a:t>22-12-2022</a:t>
            </a:fld>
            <a:endParaRPr lang="en-IN"/>
          </a:p>
        </p:txBody>
      </p:sp>
      <p:sp>
        <p:nvSpPr>
          <p:cNvPr id="5" name="Footer Placeholder 4">
            <a:extLst>
              <a:ext uri="{FF2B5EF4-FFF2-40B4-BE49-F238E27FC236}">
                <a16:creationId xmlns:a16="http://schemas.microsoft.com/office/drawing/2014/main" id="{A8D14397-6FEE-3023-8ACB-844274E589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8EEB3E-9237-E5DE-3A66-82B94BCD1162}"/>
              </a:ext>
            </a:extLst>
          </p:cNvPr>
          <p:cNvSpPr>
            <a:spLocks noGrp="1"/>
          </p:cNvSpPr>
          <p:nvPr>
            <p:ph type="sldNum" sz="quarter" idx="12"/>
          </p:nvPr>
        </p:nvSpPr>
        <p:spPr/>
        <p:txBody>
          <a:bodyPr/>
          <a:lstStyle/>
          <a:p>
            <a:fld id="{5F6E1742-7ECF-4483-94AB-2CDE132C4B68}" type="slidenum">
              <a:rPr lang="en-IN" smtClean="0"/>
              <a:t>‹#›</a:t>
            </a:fld>
            <a:endParaRPr lang="en-IN"/>
          </a:p>
        </p:txBody>
      </p:sp>
    </p:spTree>
    <p:extLst>
      <p:ext uri="{BB962C8B-B14F-4D97-AF65-F5344CB8AC3E}">
        <p14:creationId xmlns:p14="http://schemas.microsoft.com/office/powerpoint/2010/main" val="1322345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8A5-2FAA-A3D9-4174-6A54D74B7A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BB60125-EF40-D2B3-E9A1-C3075C7046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2C0ED8-0679-CE9E-61DA-0D216C326AAD}"/>
              </a:ext>
            </a:extLst>
          </p:cNvPr>
          <p:cNvSpPr>
            <a:spLocks noGrp="1"/>
          </p:cNvSpPr>
          <p:nvPr>
            <p:ph type="dt" sz="half" idx="10"/>
          </p:nvPr>
        </p:nvSpPr>
        <p:spPr/>
        <p:txBody>
          <a:bodyPr/>
          <a:lstStyle/>
          <a:p>
            <a:fld id="{2DE6417F-DA3E-4288-9A86-3D629074ACD7}" type="datetimeFigureOut">
              <a:rPr lang="en-IN" smtClean="0"/>
              <a:t>22-12-2022</a:t>
            </a:fld>
            <a:endParaRPr lang="en-IN"/>
          </a:p>
        </p:txBody>
      </p:sp>
      <p:sp>
        <p:nvSpPr>
          <p:cNvPr id="5" name="Footer Placeholder 4">
            <a:extLst>
              <a:ext uri="{FF2B5EF4-FFF2-40B4-BE49-F238E27FC236}">
                <a16:creationId xmlns:a16="http://schemas.microsoft.com/office/drawing/2014/main" id="{906CDED2-FF15-3599-6372-4C570ADF3C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90F9B5-F0EF-9852-EA67-E1C80B123750}"/>
              </a:ext>
            </a:extLst>
          </p:cNvPr>
          <p:cNvSpPr>
            <a:spLocks noGrp="1"/>
          </p:cNvSpPr>
          <p:nvPr>
            <p:ph type="sldNum" sz="quarter" idx="12"/>
          </p:nvPr>
        </p:nvSpPr>
        <p:spPr/>
        <p:txBody>
          <a:bodyPr/>
          <a:lstStyle/>
          <a:p>
            <a:fld id="{5F6E1742-7ECF-4483-94AB-2CDE132C4B68}" type="slidenum">
              <a:rPr lang="en-IN" smtClean="0"/>
              <a:t>‹#›</a:t>
            </a:fld>
            <a:endParaRPr lang="en-IN"/>
          </a:p>
        </p:txBody>
      </p:sp>
    </p:spTree>
    <p:extLst>
      <p:ext uri="{BB962C8B-B14F-4D97-AF65-F5344CB8AC3E}">
        <p14:creationId xmlns:p14="http://schemas.microsoft.com/office/powerpoint/2010/main" val="1289540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17594-3A2F-94CF-258E-BAC9FDCFB4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0BD568-90BB-AF65-84E6-3522018BAB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56EF47B-11BD-BB18-68D7-92136BDE5F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D816256-63A5-1D22-4C80-2576504DD388}"/>
              </a:ext>
            </a:extLst>
          </p:cNvPr>
          <p:cNvSpPr>
            <a:spLocks noGrp="1"/>
          </p:cNvSpPr>
          <p:nvPr>
            <p:ph type="dt" sz="half" idx="10"/>
          </p:nvPr>
        </p:nvSpPr>
        <p:spPr/>
        <p:txBody>
          <a:bodyPr/>
          <a:lstStyle/>
          <a:p>
            <a:fld id="{2DE6417F-DA3E-4288-9A86-3D629074ACD7}" type="datetimeFigureOut">
              <a:rPr lang="en-IN" smtClean="0"/>
              <a:t>22-12-2022</a:t>
            </a:fld>
            <a:endParaRPr lang="en-IN"/>
          </a:p>
        </p:txBody>
      </p:sp>
      <p:sp>
        <p:nvSpPr>
          <p:cNvPr id="6" name="Footer Placeholder 5">
            <a:extLst>
              <a:ext uri="{FF2B5EF4-FFF2-40B4-BE49-F238E27FC236}">
                <a16:creationId xmlns:a16="http://schemas.microsoft.com/office/drawing/2014/main" id="{9C29289E-DC79-3938-3BDF-AEE6BDA368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C259CA9-6959-E264-55B5-1412B6C5AAE8}"/>
              </a:ext>
            </a:extLst>
          </p:cNvPr>
          <p:cNvSpPr>
            <a:spLocks noGrp="1"/>
          </p:cNvSpPr>
          <p:nvPr>
            <p:ph type="sldNum" sz="quarter" idx="12"/>
          </p:nvPr>
        </p:nvSpPr>
        <p:spPr/>
        <p:txBody>
          <a:bodyPr/>
          <a:lstStyle/>
          <a:p>
            <a:fld id="{5F6E1742-7ECF-4483-94AB-2CDE132C4B68}" type="slidenum">
              <a:rPr lang="en-IN" smtClean="0"/>
              <a:t>‹#›</a:t>
            </a:fld>
            <a:endParaRPr lang="en-IN"/>
          </a:p>
        </p:txBody>
      </p:sp>
    </p:spTree>
    <p:extLst>
      <p:ext uri="{BB962C8B-B14F-4D97-AF65-F5344CB8AC3E}">
        <p14:creationId xmlns:p14="http://schemas.microsoft.com/office/powerpoint/2010/main" val="912569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178D4-ADD8-C561-FFDC-97E3C69FB68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E15A50-BC8D-9C33-9716-57061E7DA0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F9D9CB-5F5C-ECA2-2F28-FFFBC443AC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7F116FB-C710-6879-B468-7C72DA68F6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F7701C-40A4-D720-8046-0897EAA1A5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31DFC7F-B709-1A93-5CD4-076D06FD93CA}"/>
              </a:ext>
            </a:extLst>
          </p:cNvPr>
          <p:cNvSpPr>
            <a:spLocks noGrp="1"/>
          </p:cNvSpPr>
          <p:nvPr>
            <p:ph type="dt" sz="half" idx="10"/>
          </p:nvPr>
        </p:nvSpPr>
        <p:spPr/>
        <p:txBody>
          <a:bodyPr/>
          <a:lstStyle/>
          <a:p>
            <a:fld id="{2DE6417F-DA3E-4288-9A86-3D629074ACD7}" type="datetimeFigureOut">
              <a:rPr lang="en-IN" smtClean="0"/>
              <a:t>22-12-2022</a:t>
            </a:fld>
            <a:endParaRPr lang="en-IN"/>
          </a:p>
        </p:txBody>
      </p:sp>
      <p:sp>
        <p:nvSpPr>
          <p:cNvPr id="8" name="Footer Placeholder 7">
            <a:extLst>
              <a:ext uri="{FF2B5EF4-FFF2-40B4-BE49-F238E27FC236}">
                <a16:creationId xmlns:a16="http://schemas.microsoft.com/office/drawing/2014/main" id="{BDC08FA4-B123-DB91-7803-25788CE7E3C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BA47D75-650D-7B16-5ACE-A09EF7D02B59}"/>
              </a:ext>
            </a:extLst>
          </p:cNvPr>
          <p:cNvSpPr>
            <a:spLocks noGrp="1"/>
          </p:cNvSpPr>
          <p:nvPr>
            <p:ph type="sldNum" sz="quarter" idx="12"/>
          </p:nvPr>
        </p:nvSpPr>
        <p:spPr/>
        <p:txBody>
          <a:bodyPr/>
          <a:lstStyle/>
          <a:p>
            <a:fld id="{5F6E1742-7ECF-4483-94AB-2CDE132C4B68}" type="slidenum">
              <a:rPr lang="en-IN" smtClean="0"/>
              <a:t>‹#›</a:t>
            </a:fld>
            <a:endParaRPr lang="en-IN"/>
          </a:p>
        </p:txBody>
      </p:sp>
    </p:spTree>
    <p:extLst>
      <p:ext uri="{BB962C8B-B14F-4D97-AF65-F5344CB8AC3E}">
        <p14:creationId xmlns:p14="http://schemas.microsoft.com/office/powerpoint/2010/main" val="4267163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A1665-609B-7000-B87E-21DF52D1003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988D640-33FC-A07B-029A-1D6C1CCEEA48}"/>
              </a:ext>
            </a:extLst>
          </p:cNvPr>
          <p:cNvSpPr>
            <a:spLocks noGrp="1"/>
          </p:cNvSpPr>
          <p:nvPr>
            <p:ph type="dt" sz="half" idx="10"/>
          </p:nvPr>
        </p:nvSpPr>
        <p:spPr/>
        <p:txBody>
          <a:bodyPr/>
          <a:lstStyle/>
          <a:p>
            <a:fld id="{2DE6417F-DA3E-4288-9A86-3D629074ACD7}" type="datetimeFigureOut">
              <a:rPr lang="en-IN" smtClean="0"/>
              <a:t>22-12-2022</a:t>
            </a:fld>
            <a:endParaRPr lang="en-IN"/>
          </a:p>
        </p:txBody>
      </p:sp>
      <p:sp>
        <p:nvSpPr>
          <p:cNvPr id="4" name="Footer Placeholder 3">
            <a:extLst>
              <a:ext uri="{FF2B5EF4-FFF2-40B4-BE49-F238E27FC236}">
                <a16:creationId xmlns:a16="http://schemas.microsoft.com/office/drawing/2014/main" id="{22B00833-9CC9-FE2F-FABB-5388D7F2993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C22DF0D-C9B9-627E-C82F-2AF34966B2A1}"/>
              </a:ext>
            </a:extLst>
          </p:cNvPr>
          <p:cNvSpPr>
            <a:spLocks noGrp="1"/>
          </p:cNvSpPr>
          <p:nvPr>
            <p:ph type="sldNum" sz="quarter" idx="12"/>
          </p:nvPr>
        </p:nvSpPr>
        <p:spPr/>
        <p:txBody>
          <a:bodyPr/>
          <a:lstStyle/>
          <a:p>
            <a:fld id="{5F6E1742-7ECF-4483-94AB-2CDE132C4B68}" type="slidenum">
              <a:rPr lang="en-IN" smtClean="0"/>
              <a:t>‹#›</a:t>
            </a:fld>
            <a:endParaRPr lang="en-IN"/>
          </a:p>
        </p:txBody>
      </p:sp>
    </p:spTree>
    <p:extLst>
      <p:ext uri="{BB962C8B-B14F-4D97-AF65-F5344CB8AC3E}">
        <p14:creationId xmlns:p14="http://schemas.microsoft.com/office/powerpoint/2010/main" val="758645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0ECFEA-AFA5-162A-E102-CF8D673E7B26}"/>
              </a:ext>
            </a:extLst>
          </p:cNvPr>
          <p:cNvSpPr>
            <a:spLocks noGrp="1"/>
          </p:cNvSpPr>
          <p:nvPr>
            <p:ph type="dt" sz="half" idx="10"/>
          </p:nvPr>
        </p:nvSpPr>
        <p:spPr/>
        <p:txBody>
          <a:bodyPr/>
          <a:lstStyle/>
          <a:p>
            <a:fld id="{2DE6417F-DA3E-4288-9A86-3D629074ACD7}" type="datetimeFigureOut">
              <a:rPr lang="en-IN" smtClean="0"/>
              <a:t>22-12-2022</a:t>
            </a:fld>
            <a:endParaRPr lang="en-IN"/>
          </a:p>
        </p:txBody>
      </p:sp>
      <p:sp>
        <p:nvSpPr>
          <p:cNvPr id="3" name="Footer Placeholder 2">
            <a:extLst>
              <a:ext uri="{FF2B5EF4-FFF2-40B4-BE49-F238E27FC236}">
                <a16:creationId xmlns:a16="http://schemas.microsoft.com/office/drawing/2014/main" id="{5A8DDD62-68B3-E3A2-5CD4-7DBEE9F5784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7AD9D81-9673-E1D8-4539-37154301804F}"/>
              </a:ext>
            </a:extLst>
          </p:cNvPr>
          <p:cNvSpPr>
            <a:spLocks noGrp="1"/>
          </p:cNvSpPr>
          <p:nvPr>
            <p:ph type="sldNum" sz="quarter" idx="12"/>
          </p:nvPr>
        </p:nvSpPr>
        <p:spPr/>
        <p:txBody>
          <a:bodyPr/>
          <a:lstStyle/>
          <a:p>
            <a:fld id="{5F6E1742-7ECF-4483-94AB-2CDE132C4B68}" type="slidenum">
              <a:rPr lang="en-IN" smtClean="0"/>
              <a:t>‹#›</a:t>
            </a:fld>
            <a:endParaRPr lang="en-IN"/>
          </a:p>
        </p:txBody>
      </p:sp>
    </p:spTree>
    <p:extLst>
      <p:ext uri="{BB962C8B-B14F-4D97-AF65-F5344CB8AC3E}">
        <p14:creationId xmlns:p14="http://schemas.microsoft.com/office/powerpoint/2010/main" val="3815514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F12D2-3720-911A-7C85-D4D1472797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F7B4892-DC42-F849-F344-DF831EB485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FE5DCF9-0DAF-A30B-46A3-3189077573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33456F-4EEC-228A-C6C4-4AAFB0FC0385}"/>
              </a:ext>
            </a:extLst>
          </p:cNvPr>
          <p:cNvSpPr>
            <a:spLocks noGrp="1"/>
          </p:cNvSpPr>
          <p:nvPr>
            <p:ph type="dt" sz="half" idx="10"/>
          </p:nvPr>
        </p:nvSpPr>
        <p:spPr/>
        <p:txBody>
          <a:bodyPr/>
          <a:lstStyle/>
          <a:p>
            <a:fld id="{2DE6417F-DA3E-4288-9A86-3D629074ACD7}" type="datetimeFigureOut">
              <a:rPr lang="en-IN" smtClean="0"/>
              <a:t>22-12-2022</a:t>
            </a:fld>
            <a:endParaRPr lang="en-IN"/>
          </a:p>
        </p:txBody>
      </p:sp>
      <p:sp>
        <p:nvSpPr>
          <p:cNvPr id="6" name="Footer Placeholder 5">
            <a:extLst>
              <a:ext uri="{FF2B5EF4-FFF2-40B4-BE49-F238E27FC236}">
                <a16:creationId xmlns:a16="http://schemas.microsoft.com/office/drawing/2014/main" id="{671698B4-AE60-FBD9-6593-7F60EA0D6A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F18733-E600-8E44-64BE-052CBB7E801C}"/>
              </a:ext>
            </a:extLst>
          </p:cNvPr>
          <p:cNvSpPr>
            <a:spLocks noGrp="1"/>
          </p:cNvSpPr>
          <p:nvPr>
            <p:ph type="sldNum" sz="quarter" idx="12"/>
          </p:nvPr>
        </p:nvSpPr>
        <p:spPr/>
        <p:txBody>
          <a:bodyPr/>
          <a:lstStyle/>
          <a:p>
            <a:fld id="{5F6E1742-7ECF-4483-94AB-2CDE132C4B68}" type="slidenum">
              <a:rPr lang="en-IN" smtClean="0"/>
              <a:t>‹#›</a:t>
            </a:fld>
            <a:endParaRPr lang="en-IN"/>
          </a:p>
        </p:txBody>
      </p:sp>
    </p:spTree>
    <p:extLst>
      <p:ext uri="{BB962C8B-B14F-4D97-AF65-F5344CB8AC3E}">
        <p14:creationId xmlns:p14="http://schemas.microsoft.com/office/powerpoint/2010/main" val="1564039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5FEB5-4661-040A-8DA5-0E04C979A9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F0207DA-FA70-2DAC-CCC1-5BA5CC9CA4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0FBF40E-6BF3-0855-25F0-E8510173B3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F1CB54-F0A9-E802-A521-390341D4B813}"/>
              </a:ext>
            </a:extLst>
          </p:cNvPr>
          <p:cNvSpPr>
            <a:spLocks noGrp="1"/>
          </p:cNvSpPr>
          <p:nvPr>
            <p:ph type="dt" sz="half" idx="10"/>
          </p:nvPr>
        </p:nvSpPr>
        <p:spPr/>
        <p:txBody>
          <a:bodyPr/>
          <a:lstStyle/>
          <a:p>
            <a:fld id="{2DE6417F-DA3E-4288-9A86-3D629074ACD7}" type="datetimeFigureOut">
              <a:rPr lang="en-IN" smtClean="0"/>
              <a:t>22-12-2022</a:t>
            </a:fld>
            <a:endParaRPr lang="en-IN"/>
          </a:p>
        </p:txBody>
      </p:sp>
      <p:sp>
        <p:nvSpPr>
          <p:cNvPr id="6" name="Footer Placeholder 5">
            <a:extLst>
              <a:ext uri="{FF2B5EF4-FFF2-40B4-BE49-F238E27FC236}">
                <a16:creationId xmlns:a16="http://schemas.microsoft.com/office/drawing/2014/main" id="{63170A32-9B05-E154-4155-968058AB4C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3662AF9-5622-626E-ECFB-5949A4DB4E79}"/>
              </a:ext>
            </a:extLst>
          </p:cNvPr>
          <p:cNvSpPr>
            <a:spLocks noGrp="1"/>
          </p:cNvSpPr>
          <p:nvPr>
            <p:ph type="sldNum" sz="quarter" idx="12"/>
          </p:nvPr>
        </p:nvSpPr>
        <p:spPr/>
        <p:txBody>
          <a:bodyPr/>
          <a:lstStyle/>
          <a:p>
            <a:fld id="{5F6E1742-7ECF-4483-94AB-2CDE132C4B68}" type="slidenum">
              <a:rPr lang="en-IN" smtClean="0"/>
              <a:t>‹#›</a:t>
            </a:fld>
            <a:endParaRPr lang="en-IN"/>
          </a:p>
        </p:txBody>
      </p:sp>
    </p:spTree>
    <p:extLst>
      <p:ext uri="{BB962C8B-B14F-4D97-AF65-F5344CB8AC3E}">
        <p14:creationId xmlns:p14="http://schemas.microsoft.com/office/powerpoint/2010/main" val="2000938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rgbClr val="FF0000">
                <a:alpha val="63000"/>
              </a:srgbClr>
            </a:gs>
            <a:gs pos="39000">
              <a:srgbClr val="E12353">
                <a:alpha val="32000"/>
              </a:srgbClr>
            </a:gs>
            <a:gs pos="83000">
              <a:schemeClr val="bg1">
                <a:lumMod val="95000"/>
              </a:schemeClr>
            </a:gs>
            <a:gs pos="83000">
              <a:srgbClr val="F29583"/>
            </a:gs>
            <a:gs pos="83000">
              <a:srgbClr val="F2B4A8"/>
            </a:gs>
            <a:gs pos="100000">
              <a:srgbClr val="F2765D">
                <a:alpha val="81000"/>
              </a:srgbClr>
            </a:gs>
            <a:gs pos="0">
              <a:schemeClr val="bg1"/>
            </a:gs>
            <a:gs pos="0">
              <a:srgbClr val="E12353">
                <a:alpha val="48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1B7F6D-0FE7-8A4A-CE27-A1E50CB7C2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9924C86-37B0-2C45-01D8-C0C7813BC9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2812AA-1328-2730-0A0E-1708DBB28A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E6417F-DA3E-4288-9A86-3D629074ACD7}" type="datetimeFigureOut">
              <a:rPr lang="en-IN" smtClean="0"/>
              <a:t>22-12-2022</a:t>
            </a:fld>
            <a:endParaRPr lang="en-IN"/>
          </a:p>
        </p:txBody>
      </p:sp>
      <p:sp>
        <p:nvSpPr>
          <p:cNvPr id="5" name="Footer Placeholder 4">
            <a:extLst>
              <a:ext uri="{FF2B5EF4-FFF2-40B4-BE49-F238E27FC236}">
                <a16:creationId xmlns:a16="http://schemas.microsoft.com/office/drawing/2014/main" id="{3E866478-969F-2055-29A2-AEB87149B6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B44C56B-DBC1-5EDA-9EFA-B47CBB6512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6E1742-7ECF-4483-94AB-2CDE132C4B68}" type="slidenum">
              <a:rPr lang="en-IN" smtClean="0"/>
              <a:t>‹#›</a:t>
            </a:fld>
            <a:endParaRPr lang="en-IN"/>
          </a:p>
        </p:txBody>
      </p:sp>
    </p:spTree>
    <p:extLst>
      <p:ext uri="{BB962C8B-B14F-4D97-AF65-F5344CB8AC3E}">
        <p14:creationId xmlns:p14="http://schemas.microsoft.com/office/powerpoint/2010/main" val="14471498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facebookresearch/detectron2" TargetMode="External"/><Relationship Id="rId2" Type="http://schemas.openxmlformats.org/officeDocument/2006/relationships/hyperlink" Target="https://ai.facebook.com/blog/-detectron2-a-pytorch-based-modular-object-detection-library-/" TargetMode="External"/><Relationship Id="rId1" Type="http://schemas.openxmlformats.org/officeDocument/2006/relationships/slideLayout" Target="../slideLayouts/slideLayout2.xml"/><Relationship Id="rId5" Type="http://schemas.openxmlformats.org/officeDocument/2006/relationships/hyperlink" Target="https://roboflow.com/" TargetMode="External"/><Relationship Id="rId4" Type="http://schemas.openxmlformats.org/officeDocument/2006/relationships/hyperlink" Target="http://tacodataset.or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
              <a:srgbClr val="FF0000">
                <a:alpha val="63000"/>
              </a:srgbClr>
            </a:gs>
            <a:gs pos="39000">
              <a:srgbClr val="E12353">
                <a:alpha val="32000"/>
              </a:srgbClr>
            </a:gs>
            <a:gs pos="83000">
              <a:schemeClr val="bg1">
                <a:lumMod val="95000"/>
              </a:schemeClr>
            </a:gs>
            <a:gs pos="83000">
              <a:srgbClr val="F29583"/>
            </a:gs>
            <a:gs pos="83000">
              <a:srgbClr val="F2B4A8"/>
            </a:gs>
            <a:gs pos="100000">
              <a:srgbClr val="F2765D">
                <a:alpha val="81000"/>
              </a:srgbClr>
            </a:gs>
            <a:gs pos="0">
              <a:schemeClr val="bg1"/>
            </a:gs>
            <a:gs pos="0">
              <a:srgbClr val="E12353">
                <a:lumMod val="75000"/>
                <a:alpha val="57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BBC3-E698-3791-7D63-9F642D3C60C9}"/>
              </a:ext>
            </a:extLst>
          </p:cNvPr>
          <p:cNvSpPr>
            <a:spLocks noGrp="1"/>
          </p:cNvSpPr>
          <p:nvPr>
            <p:ph type="ctrTitle"/>
          </p:nvPr>
        </p:nvSpPr>
        <p:spPr>
          <a:xfrm>
            <a:off x="1602658" y="835742"/>
            <a:ext cx="8986684" cy="835742"/>
          </a:xfrm>
        </p:spPr>
        <p:txBody>
          <a:bodyPr>
            <a:normAutofit/>
          </a:bodyPr>
          <a:lstStyle/>
          <a:p>
            <a:r>
              <a:rPr lang="en-IN" sz="4800" b="1" dirty="0">
                <a:latin typeface="Oswald Light" pitchFamily="2" charset="0"/>
                <a:cs typeface="Times New Roman" panose="02020603050405020304" pitchFamily="18" charset="0"/>
              </a:rPr>
              <a:t>MINI PROJECT PRESENTATION</a:t>
            </a:r>
          </a:p>
        </p:txBody>
      </p:sp>
      <p:pic>
        <p:nvPicPr>
          <p:cNvPr id="5" name="Picture 4" descr="Bharathiar University - Wikipedia">
            <a:extLst>
              <a:ext uri="{FF2B5EF4-FFF2-40B4-BE49-F238E27FC236}">
                <a16:creationId xmlns:a16="http://schemas.microsoft.com/office/drawing/2014/main" id="{D66D8784-CF3A-3F67-A01C-8CA9E935FE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61875" y="2116393"/>
            <a:ext cx="2468245" cy="1981200"/>
          </a:xfrm>
          <a:prstGeom prst="rect">
            <a:avLst/>
          </a:prstGeom>
          <a:noFill/>
          <a:ln>
            <a:noFill/>
          </a:ln>
        </p:spPr>
      </p:pic>
      <p:sp>
        <p:nvSpPr>
          <p:cNvPr id="6" name="TextBox 5">
            <a:extLst>
              <a:ext uri="{FF2B5EF4-FFF2-40B4-BE49-F238E27FC236}">
                <a16:creationId xmlns:a16="http://schemas.microsoft.com/office/drawing/2014/main" id="{C9D64B18-2097-D12E-C593-CA15208C6795}"/>
              </a:ext>
            </a:extLst>
          </p:cNvPr>
          <p:cNvSpPr txBox="1"/>
          <p:nvPr/>
        </p:nvSpPr>
        <p:spPr>
          <a:xfrm>
            <a:off x="1602657" y="4542502"/>
            <a:ext cx="8986683" cy="1723549"/>
          </a:xfrm>
          <a:prstGeom prst="rect">
            <a:avLst/>
          </a:prstGeom>
          <a:noFill/>
        </p:spPr>
        <p:txBody>
          <a:bodyPr wrap="square" rtlCol="0">
            <a:spAutoFit/>
          </a:bodyPr>
          <a:lstStyle/>
          <a:p>
            <a:pPr algn="ctr"/>
            <a:r>
              <a:rPr kumimoji="0" lang="en-IN" sz="28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DEPARTMENT OF COMPUTER APPLICATIONS</a:t>
            </a:r>
            <a:br>
              <a:rPr kumimoji="0" lang="en-IN" sz="28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br>
            <a:r>
              <a:rPr kumimoji="0" lang="en-IN" sz="27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BHARATHIAR UNIVERSITY</a:t>
            </a:r>
            <a:br>
              <a:rPr kumimoji="0" lang="en-IN" sz="27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br>
            <a:r>
              <a:rPr kumimoji="0" lang="en-IN" sz="27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COIMBATORE </a:t>
            </a:r>
            <a:br>
              <a:rPr kumimoji="0" lang="en-IN" sz="28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b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DECEMBER - 2022</a:t>
            </a:r>
            <a:endParaRPr lang="en-IN" sz="2400" dirty="0"/>
          </a:p>
        </p:txBody>
      </p:sp>
    </p:spTree>
    <p:extLst>
      <p:ext uri="{BB962C8B-B14F-4D97-AF65-F5344CB8AC3E}">
        <p14:creationId xmlns:p14="http://schemas.microsoft.com/office/powerpoint/2010/main" val="2816144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ED37-A7A9-CC9D-A96D-F686E915AA75}"/>
              </a:ext>
            </a:extLst>
          </p:cNvPr>
          <p:cNvSpPr>
            <a:spLocks noGrp="1"/>
          </p:cNvSpPr>
          <p:nvPr>
            <p:ph type="title"/>
          </p:nvPr>
        </p:nvSpPr>
        <p:spPr/>
        <p:txBody>
          <a:bodyPr/>
          <a:lstStyle/>
          <a:p>
            <a:r>
              <a:rPr lang="en-IN" b="1" dirty="0">
                <a:latin typeface="Century Gothic" panose="020B0502020202020204" pitchFamily="34" charset="0"/>
              </a:rPr>
              <a:t>R-CNN</a:t>
            </a:r>
            <a:endParaRPr lang="en-IN" dirty="0"/>
          </a:p>
        </p:txBody>
      </p:sp>
      <p:sp>
        <p:nvSpPr>
          <p:cNvPr id="3" name="Content Placeholder 2">
            <a:extLst>
              <a:ext uri="{FF2B5EF4-FFF2-40B4-BE49-F238E27FC236}">
                <a16:creationId xmlns:a16="http://schemas.microsoft.com/office/drawing/2014/main" id="{2A06EC52-F924-D0DB-D061-CF8501D06B11}"/>
              </a:ext>
            </a:extLst>
          </p:cNvPr>
          <p:cNvSpPr>
            <a:spLocks noGrp="1"/>
          </p:cNvSpPr>
          <p:nvPr>
            <p:ph idx="1"/>
          </p:nvPr>
        </p:nvSpPr>
        <p:spPr>
          <a:xfrm>
            <a:off x="838200" y="1952574"/>
            <a:ext cx="10515600" cy="2952852"/>
          </a:xfrm>
        </p:spPr>
        <p:txBody>
          <a:bodyPr/>
          <a:lstStyle/>
          <a:p>
            <a:r>
              <a:rPr lang="en-US" dirty="0">
                <a:latin typeface="Times New Roman" panose="02020603050405020304" pitchFamily="18" charset="0"/>
                <a:cs typeface="Times New Roman" panose="02020603050405020304" pitchFamily="18" charset="0"/>
              </a:rPr>
              <a:t>R-CNN or RCNN, stands for “</a:t>
            </a:r>
            <a:r>
              <a:rPr lang="en-US" b="1" dirty="0">
                <a:latin typeface="Times New Roman" panose="02020603050405020304" pitchFamily="18" charset="0"/>
                <a:cs typeface="Times New Roman" panose="02020603050405020304" pitchFamily="18" charset="0"/>
              </a:rPr>
              <a:t>Region-Based Convolutional Neural Network”</a:t>
            </a:r>
            <a:r>
              <a:rPr lang="en-US" dirty="0">
                <a:latin typeface="Times New Roman" panose="02020603050405020304" pitchFamily="18" charset="0"/>
                <a:cs typeface="Times New Roman" panose="02020603050405020304" pitchFamily="18" charset="0"/>
              </a:rPr>
              <a:t>, it is a type of machine learning model that is used for computer vision tasks, specifically for object detection.</a:t>
            </a:r>
          </a:p>
          <a:p>
            <a:r>
              <a:rPr lang="en-US" dirty="0">
                <a:latin typeface="Times New Roman" panose="02020603050405020304" pitchFamily="18" charset="0"/>
                <a:cs typeface="Times New Roman" panose="02020603050405020304" pitchFamily="18" charset="0"/>
              </a:rPr>
              <a:t>It first extracts many (e.g., 2000) region proposals from the input image (e.g., anchor boxes can also be considered as region proposals), labeling their classes and bounding boxes (e.g., offsets).</a:t>
            </a:r>
          </a:p>
        </p:txBody>
      </p:sp>
    </p:spTree>
    <p:extLst>
      <p:ext uri="{BB962C8B-B14F-4D97-AF65-F5344CB8AC3E}">
        <p14:creationId xmlns:p14="http://schemas.microsoft.com/office/powerpoint/2010/main" val="4019882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6D7DEC1-536A-FC6D-82DA-FDACF0A9AEDA}"/>
              </a:ext>
            </a:extLst>
          </p:cNvPr>
          <p:cNvSpPr>
            <a:spLocks noGrp="1"/>
          </p:cNvSpPr>
          <p:nvPr>
            <p:ph idx="1"/>
          </p:nvPr>
        </p:nvSpPr>
        <p:spPr>
          <a:xfrm>
            <a:off x="4544500" y="5518725"/>
            <a:ext cx="3102999" cy="674251"/>
          </a:xfrm>
        </p:spPr>
        <p:txBody>
          <a:bodyPr/>
          <a:lstStyle/>
          <a:p>
            <a:pPr marL="0" indent="0">
              <a:buNone/>
            </a:pPr>
            <a:r>
              <a:rPr lang="en-IN" b="1" dirty="0"/>
              <a:t>Fig.4</a:t>
            </a:r>
            <a:r>
              <a:rPr lang="en-IN" dirty="0"/>
              <a:t>, R-CNN Model</a:t>
            </a:r>
          </a:p>
        </p:txBody>
      </p:sp>
      <p:pic>
        <p:nvPicPr>
          <p:cNvPr id="6" name="Picture 5">
            <a:extLst>
              <a:ext uri="{FF2B5EF4-FFF2-40B4-BE49-F238E27FC236}">
                <a16:creationId xmlns:a16="http://schemas.microsoft.com/office/drawing/2014/main" id="{37FFA2D2-32C5-62B1-0A3E-23B58EE3E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555" y="1862268"/>
            <a:ext cx="10146890" cy="2766902"/>
          </a:xfrm>
          <a:prstGeom prst="rect">
            <a:avLst/>
          </a:prstGeom>
        </p:spPr>
      </p:pic>
    </p:spTree>
    <p:extLst>
      <p:ext uri="{BB962C8B-B14F-4D97-AF65-F5344CB8AC3E}">
        <p14:creationId xmlns:p14="http://schemas.microsoft.com/office/powerpoint/2010/main" val="325096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ED37-A7A9-CC9D-A96D-F686E915AA75}"/>
              </a:ext>
            </a:extLst>
          </p:cNvPr>
          <p:cNvSpPr>
            <a:spLocks noGrp="1"/>
          </p:cNvSpPr>
          <p:nvPr>
            <p:ph type="title"/>
          </p:nvPr>
        </p:nvSpPr>
        <p:spPr/>
        <p:txBody>
          <a:bodyPr/>
          <a:lstStyle/>
          <a:p>
            <a:r>
              <a:rPr lang="en-IN" sz="4400" b="1" kern="1200" dirty="0">
                <a:solidFill>
                  <a:srgbClr val="000000"/>
                </a:solidFill>
                <a:effectLst/>
                <a:latin typeface="Century Gothic" panose="020B0502020202020204" pitchFamily="34" charset="0"/>
                <a:ea typeface="+mj-ea"/>
                <a:cs typeface="+mj-cs"/>
              </a:rPr>
              <a:t>FASTER R-CNN</a:t>
            </a:r>
            <a:endParaRPr lang="en-IN" dirty="0"/>
          </a:p>
        </p:txBody>
      </p:sp>
      <p:sp>
        <p:nvSpPr>
          <p:cNvPr id="3" name="Content Placeholder 2">
            <a:extLst>
              <a:ext uri="{FF2B5EF4-FFF2-40B4-BE49-F238E27FC236}">
                <a16:creationId xmlns:a16="http://schemas.microsoft.com/office/drawing/2014/main" id="{2A06EC52-F924-D0DB-D061-CF8501D06B11}"/>
              </a:ext>
            </a:extLst>
          </p:cNvPr>
          <p:cNvSpPr>
            <a:spLocks noGrp="1"/>
          </p:cNvSpPr>
          <p:nvPr>
            <p:ph idx="1"/>
          </p:nvPr>
        </p:nvSpPr>
        <p:spPr>
          <a:xfrm>
            <a:off x="838200" y="2139386"/>
            <a:ext cx="10515600" cy="2579227"/>
          </a:xfrm>
        </p:spPr>
        <p:txBody>
          <a:bodyPr>
            <a:normAutofit/>
          </a:bodyPr>
          <a:lstStyle/>
          <a:p>
            <a:r>
              <a:rPr lang="en-US" dirty="0">
                <a:latin typeface="Times New Roman" panose="02020603050405020304" pitchFamily="18" charset="0"/>
                <a:cs typeface="Times New Roman" panose="02020603050405020304" pitchFamily="18" charset="0"/>
              </a:rPr>
              <a:t>To reduce region proposals without loss of accuracy, the faster R-CNN proposes to replace selective search with a region proposal network</a:t>
            </a:r>
          </a:p>
          <a:p>
            <a:r>
              <a:rPr lang="en-US" dirty="0">
                <a:latin typeface="Times New Roman" panose="02020603050405020304" pitchFamily="18" charset="0"/>
                <a:cs typeface="Times New Roman" panose="02020603050405020304" pitchFamily="18" charset="0"/>
              </a:rPr>
              <a:t>It is an extension of Fast R-CNN. As its name suggests, Faster R-CNN is faster than Fast R-CNN thanks to the region proposal network (RPN).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0180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C26823E-82A8-0AA4-EEB2-8121E3784CDA}"/>
              </a:ext>
            </a:extLst>
          </p:cNvPr>
          <p:cNvSpPr>
            <a:spLocks noGrp="1"/>
          </p:cNvSpPr>
          <p:nvPr>
            <p:ph idx="1"/>
          </p:nvPr>
        </p:nvSpPr>
        <p:spPr>
          <a:xfrm>
            <a:off x="4184622" y="5527211"/>
            <a:ext cx="3822752" cy="674251"/>
          </a:xfrm>
        </p:spPr>
        <p:txBody>
          <a:bodyPr>
            <a:normAutofit fontScale="92500"/>
          </a:bodyPr>
          <a:lstStyle/>
          <a:p>
            <a:pPr marL="0" indent="0">
              <a:buNone/>
            </a:pPr>
            <a:r>
              <a:rPr lang="en-IN" b="1" dirty="0"/>
              <a:t>Fig.5</a:t>
            </a:r>
            <a:r>
              <a:rPr lang="en-IN" dirty="0"/>
              <a:t>, Faster R-CNN Model</a:t>
            </a:r>
          </a:p>
        </p:txBody>
      </p:sp>
      <p:pic>
        <p:nvPicPr>
          <p:cNvPr id="6" name="Picture 5">
            <a:extLst>
              <a:ext uri="{FF2B5EF4-FFF2-40B4-BE49-F238E27FC236}">
                <a16:creationId xmlns:a16="http://schemas.microsoft.com/office/drawing/2014/main" id="{0F74630E-7A82-DDBB-F1A5-8EDFB17EA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5276" y="665024"/>
            <a:ext cx="8121445" cy="4504770"/>
          </a:xfrm>
          <a:prstGeom prst="rect">
            <a:avLst/>
          </a:prstGeom>
        </p:spPr>
      </p:pic>
    </p:spTree>
    <p:extLst>
      <p:ext uri="{BB962C8B-B14F-4D97-AF65-F5344CB8AC3E}">
        <p14:creationId xmlns:p14="http://schemas.microsoft.com/office/powerpoint/2010/main" val="276495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ED37-A7A9-CC9D-A96D-F686E915AA75}"/>
              </a:ext>
            </a:extLst>
          </p:cNvPr>
          <p:cNvSpPr>
            <a:spLocks noGrp="1"/>
          </p:cNvSpPr>
          <p:nvPr>
            <p:ph type="title"/>
          </p:nvPr>
        </p:nvSpPr>
        <p:spPr/>
        <p:txBody>
          <a:bodyPr/>
          <a:lstStyle/>
          <a:p>
            <a:r>
              <a:rPr lang="en-IN" b="1" dirty="0">
                <a:solidFill>
                  <a:srgbClr val="000000"/>
                </a:solidFill>
                <a:latin typeface="Century Gothic" panose="020B0502020202020204" pitchFamily="34" charset="0"/>
              </a:rPr>
              <a:t>MASK</a:t>
            </a:r>
            <a:r>
              <a:rPr lang="en-IN" sz="4400" b="1" kern="1200" dirty="0">
                <a:solidFill>
                  <a:srgbClr val="000000"/>
                </a:solidFill>
                <a:effectLst/>
                <a:latin typeface="Century Gothic" panose="020B0502020202020204" pitchFamily="34" charset="0"/>
                <a:ea typeface="+mj-ea"/>
                <a:cs typeface="+mj-cs"/>
              </a:rPr>
              <a:t> R-CNN</a:t>
            </a:r>
            <a:endParaRPr lang="en-IN" dirty="0"/>
          </a:p>
        </p:txBody>
      </p:sp>
      <p:sp>
        <p:nvSpPr>
          <p:cNvPr id="3" name="Content Placeholder 2">
            <a:extLst>
              <a:ext uri="{FF2B5EF4-FFF2-40B4-BE49-F238E27FC236}">
                <a16:creationId xmlns:a16="http://schemas.microsoft.com/office/drawing/2014/main" id="{2A06EC52-F924-D0DB-D061-CF8501D06B11}"/>
              </a:ext>
            </a:extLst>
          </p:cNvPr>
          <p:cNvSpPr>
            <a:spLocks noGrp="1"/>
          </p:cNvSpPr>
          <p:nvPr>
            <p:ph idx="1"/>
          </p:nvPr>
        </p:nvSpPr>
        <p:spPr>
          <a:xfrm>
            <a:off x="838200" y="1825625"/>
            <a:ext cx="10242755" cy="4351338"/>
          </a:xfrm>
        </p:spPr>
        <p:txBody>
          <a:bodyPr/>
          <a:lstStyle/>
          <a:p>
            <a:r>
              <a:rPr lang="en-US" dirty="0">
                <a:latin typeface="Times New Roman" panose="02020603050405020304" pitchFamily="18" charset="0"/>
                <a:cs typeface="Times New Roman" panose="02020603050405020304" pitchFamily="18" charset="0"/>
              </a:rPr>
              <a:t>Mask R-CNN, or Mask RCNN, is a Convolutional Neural Network and state-of-the-art in terms of image segmentation and instance segmentation.</a:t>
            </a:r>
          </a:p>
          <a:p>
            <a:r>
              <a:rPr lang="en-US" dirty="0">
                <a:latin typeface="Times New Roman" panose="02020603050405020304" pitchFamily="18" charset="0"/>
                <a:cs typeface="Times New Roman" panose="02020603050405020304" pitchFamily="18" charset="0"/>
              </a:rPr>
              <a:t>It was developed on top of Faster R-CNN, and R-CNN.</a:t>
            </a:r>
          </a:p>
          <a:p>
            <a:r>
              <a:rPr lang="en-US" dirty="0">
                <a:latin typeface="Times New Roman" panose="02020603050405020304" pitchFamily="18" charset="0"/>
                <a:cs typeface="Times New Roman" panose="02020603050405020304" pitchFamily="18" charset="0"/>
              </a:rPr>
              <a:t>There are 2 main types of image segmentation that fall under Mask R-CNN:</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Semantic Segmentation</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Instance Segmentation</a:t>
            </a:r>
          </a:p>
        </p:txBody>
      </p:sp>
    </p:spTree>
    <p:extLst>
      <p:ext uri="{BB962C8B-B14F-4D97-AF65-F5344CB8AC3E}">
        <p14:creationId xmlns:p14="http://schemas.microsoft.com/office/powerpoint/2010/main" val="3379823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760CFA-FBDA-7670-23E8-29EC75AD2B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378" y="711201"/>
            <a:ext cx="9171243" cy="3754442"/>
          </a:xfrm>
          <a:prstGeom prst="rect">
            <a:avLst/>
          </a:prstGeom>
        </p:spPr>
      </p:pic>
      <p:sp>
        <p:nvSpPr>
          <p:cNvPr id="6" name="Content Placeholder 2">
            <a:extLst>
              <a:ext uri="{FF2B5EF4-FFF2-40B4-BE49-F238E27FC236}">
                <a16:creationId xmlns:a16="http://schemas.microsoft.com/office/drawing/2014/main" id="{304E303F-A05B-7D32-EAFE-6EE1E9F6BE4A}"/>
              </a:ext>
            </a:extLst>
          </p:cNvPr>
          <p:cNvSpPr>
            <a:spLocks noGrp="1"/>
          </p:cNvSpPr>
          <p:nvPr>
            <p:ph idx="1"/>
          </p:nvPr>
        </p:nvSpPr>
        <p:spPr>
          <a:xfrm>
            <a:off x="3198439" y="5472548"/>
            <a:ext cx="5795120" cy="674251"/>
          </a:xfrm>
        </p:spPr>
        <p:txBody>
          <a:bodyPr>
            <a:normAutofit fontScale="92500"/>
          </a:bodyPr>
          <a:lstStyle/>
          <a:p>
            <a:pPr marL="0" indent="0">
              <a:buNone/>
            </a:pPr>
            <a:r>
              <a:rPr lang="en-IN" b="1" dirty="0"/>
              <a:t>Fig.6</a:t>
            </a:r>
            <a:r>
              <a:rPr lang="en-IN" dirty="0"/>
              <a:t>, Semantic VS Instance Segmentation</a:t>
            </a:r>
          </a:p>
        </p:txBody>
      </p:sp>
    </p:spTree>
    <p:extLst>
      <p:ext uri="{BB962C8B-B14F-4D97-AF65-F5344CB8AC3E}">
        <p14:creationId xmlns:p14="http://schemas.microsoft.com/office/powerpoint/2010/main" val="1364734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F81DBA1-17DA-229B-9682-94519B9F6055}"/>
              </a:ext>
            </a:extLst>
          </p:cNvPr>
          <p:cNvSpPr>
            <a:spLocks noGrp="1"/>
          </p:cNvSpPr>
          <p:nvPr>
            <p:ph idx="1"/>
          </p:nvPr>
        </p:nvSpPr>
        <p:spPr>
          <a:xfrm>
            <a:off x="3889655" y="5930333"/>
            <a:ext cx="3822752" cy="576745"/>
          </a:xfrm>
        </p:spPr>
        <p:txBody>
          <a:bodyPr>
            <a:normAutofit fontScale="92500"/>
          </a:bodyPr>
          <a:lstStyle/>
          <a:p>
            <a:pPr marL="0" indent="0">
              <a:buNone/>
            </a:pPr>
            <a:r>
              <a:rPr lang="en-IN" b="1" dirty="0"/>
              <a:t>Fig.7</a:t>
            </a:r>
            <a:r>
              <a:rPr lang="en-IN" dirty="0"/>
              <a:t>, Mask R-CNN Model</a:t>
            </a:r>
          </a:p>
        </p:txBody>
      </p:sp>
      <p:pic>
        <p:nvPicPr>
          <p:cNvPr id="6" name="Picture 5">
            <a:extLst>
              <a:ext uri="{FF2B5EF4-FFF2-40B4-BE49-F238E27FC236}">
                <a16:creationId xmlns:a16="http://schemas.microsoft.com/office/drawing/2014/main" id="{85B5665E-6DB6-6359-B6A9-8A14F3A7D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3691" y="350922"/>
            <a:ext cx="6524618" cy="5176289"/>
          </a:xfrm>
          <a:prstGeom prst="rect">
            <a:avLst/>
          </a:prstGeom>
        </p:spPr>
      </p:pic>
    </p:spTree>
    <p:extLst>
      <p:ext uri="{BB962C8B-B14F-4D97-AF65-F5344CB8AC3E}">
        <p14:creationId xmlns:p14="http://schemas.microsoft.com/office/powerpoint/2010/main" val="1746562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2A895C-05CE-375E-2783-B907DA7F4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864" y="279639"/>
            <a:ext cx="8190272" cy="5796617"/>
          </a:xfrm>
          <a:prstGeom prst="rect">
            <a:avLst/>
          </a:prstGeom>
        </p:spPr>
      </p:pic>
      <p:sp>
        <p:nvSpPr>
          <p:cNvPr id="8" name="Content Placeholder 2">
            <a:extLst>
              <a:ext uri="{FF2B5EF4-FFF2-40B4-BE49-F238E27FC236}">
                <a16:creationId xmlns:a16="http://schemas.microsoft.com/office/drawing/2014/main" id="{38ECE37B-1D5F-BB92-C265-52376443BEB1}"/>
              </a:ext>
            </a:extLst>
          </p:cNvPr>
          <p:cNvSpPr>
            <a:spLocks noGrp="1"/>
          </p:cNvSpPr>
          <p:nvPr>
            <p:ph idx="1"/>
          </p:nvPr>
        </p:nvSpPr>
        <p:spPr>
          <a:xfrm>
            <a:off x="3675305" y="6234153"/>
            <a:ext cx="4841389" cy="462196"/>
          </a:xfrm>
        </p:spPr>
        <p:txBody>
          <a:bodyPr>
            <a:normAutofit fontScale="92500"/>
          </a:bodyPr>
          <a:lstStyle/>
          <a:p>
            <a:pPr marL="0" indent="0">
              <a:buNone/>
            </a:pPr>
            <a:r>
              <a:rPr lang="en-IN" sz="1800" b="1" dirty="0"/>
              <a:t>Fig.8</a:t>
            </a:r>
            <a:r>
              <a:rPr lang="en-IN" sz="1800" dirty="0"/>
              <a:t>, Mechanism of Object Detection in Detectron2</a:t>
            </a:r>
          </a:p>
        </p:txBody>
      </p:sp>
    </p:spTree>
    <p:extLst>
      <p:ext uri="{BB962C8B-B14F-4D97-AF65-F5344CB8AC3E}">
        <p14:creationId xmlns:p14="http://schemas.microsoft.com/office/powerpoint/2010/main" val="1316419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ED37-A7A9-CC9D-A96D-F686E915AA75}"/>
              </a:ext>
            </a:extLst>
          </p:cNvPr>
          <p:cNvSpPr>
            <a:spLocks noGrp="1"/>
          </p:cNvSpPr>
          <p:nvPr>
            <p:ph type="title"/>
          </p:nvPr>
        </p:nvSpPr>
        <p:spPr>
          <a:xfrm>
            <a:off x="838200" y="365125"/>
            <a:ext cx="7273413" cy="480449"/>
          </a:xfrm>
        </p:spPr>
        <p:txBody>
          <a:bodyPr>
            <a:normAutofit fontScale="90000"/>
          </a:bodyPr>
          <a:lstStyle/>
          <a:p>
            <a:r>
              <a:rPr lang="en-IN" b="1" dirty="0">
                <a:solidFill>
                  <a:srgbClr val="000000"/>
                </a:solidFill>
                <a:latin typeface="Century Gothic" panose="020B0502020202020204" pitchFamily="34" charset="0"/>
              </a:rPr>
              <a:t>PROCESS FLOW DIAGRAM</a:t>
            </a:r>
            <a:endParaRPr lang="en-IN" dirty="0"/>
          </a:p>
        </p:txBody>
      </p:sp>
      <p:pic>
        <p:nvPicPr>
          <p:cNvPr id="5" name="Picture 4">
            <a:extLst>
              <a:ext uri="{FF2B5EF4-FFF2-40B4-BE49-F238E27FC236}">
                <a16:creationId xmlns:a16="http://schemas.microsoft.com/office/drawing/2014/main" id="{44402ED5-8D7B-48EF-0CF4-619A90F259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313" y="954641"/>
            <a:ext cx="9199373" cy="5726378"/>
          </a:xfrm>
          <a:prstGeom prst="rect">
            <a:avLst/>
          </a:prstGeom>
        </p:spPr>
      </p:pic>
    </p:spTree>
    <p:extLst>
      <p:ext uri="{BB962C8B-B14F-4D97-AF65-F5344CB8AC3E}">
        <p14:creationId xmlns:p14="http://schemas.microsoft.com/office/powerpoint/2010/main" val="654292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ED37-A7A9-CC9D-A96D-F686E915AA75}"/>
              </a:ext>
            </a:extLst>
          </p:cNvPr>
          <p:cNvSpPr>
            <a:spLocks noGrp="1"/>
          </p:cNvSpPr>
          <p:nvPr>
            <p:ph type="title"/>
          </p:nvPr>
        </p:nvSpPr>
        <p:spPr/>
        <p:txBody>
          <a:bodyPr/>
          <a:lstStyle/>
          <a:p>
            <a:r>
              <a:rPr lang="en-IN" b="1" dirty="0">
                <a:solidFill>
                  <a:srgbClr val="000000"/>
                </a:solidFill>
                <a:latin typeface="Century Gothic" panose="020B0502020202020204" pitchFamily="34" charset="0"/>
              </a:rPr>
              <a:t>SOFTWARE USED</a:t>
            </a:r>
            <a:endParaRPr lang="en-IN" dirty="0"/>
          </a:p>
        </p:txBody>
      </p:sp>
      <p:sp>
        <p:nvSpPr>
          <p:cNvPr id="3" name="Content Placeholder 2">
            <a:extLst>
              <a:ext uri="{FF2B5EF4-FFF2-40B4-BE49-F238E27FC236}">
                <a16:creationId xmlns:a16="http://schemas.microsoft.com/office/drawing/2014/main" id="{2A06EC52-F924-D0DB-D061-CF8501D06B11}"/>
              </a:ext>
            </a:extLst>
          </p:cNvPr>
          <p:cNvSpPr>
            <a:spLocks noGrp="1"/>
          </p:cNvSpPr>
          <p:nvPr>
            <p:ph idx="1"/>
          </p:nvPr>
        </p:nvSpPr>
        <p:spPr/>
        <p:txBody>
          <a:bodyPr>
            <a:normAutofit lnSpcReduction="10000"/>
          </a:bodyPr>
          <a:lstStyle/>
          <a:p>
            <a:pPr marL="342900" lvl="0" indent="-342900">
              <a:lnSpc>
                <a:spcPct val="150000"/>
              </a:lnSpc>
              <a:buFont typeface="Symbol" panose="05050102010706020507" pitchFamily="18" charset="2"/>
              <a:buChar char=""/>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PYTHON – 3.8.16</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GOOGLE DRIVE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ROBOFLOW</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GOOGLE COLABORATORY (COLAB)</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COMPUTE UNIFIED DEVICE ARCHITECTURE (CUDA)</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anose="05050102010706020507" pitchFamily="18" charset="2"/>
              <a:buChar char=""/>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TENSORBOARD</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300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
              <a:srgbClr val="FF0000">
                <a:alpha val="63000"/>
              </a:srgbClr>
            </a:gs>
            <a:gs pos="39000">
              <a:srgbClr val="E12353">
                <a:alpha val="32000"/>
              </a:srgbClr>
            </a:gs>
            <a:gs pos="83000">
              <a:schemeClr val="bg1">
                <a:lumMod val="95000"/>
              </a:schemeClr>
            </a:gs>
            <a:gs pos="83000">
              <a:srgbClr val="F29583"/>
            </a:gs>
            <a:gs pos="83000">
              <a:srgbClr val="F2B4A8"/>
            </a:gs>
            <a:gs pos="100000">
              <a:srgbClr val="F2765D">
                <a:alpha val="81000"/>
              </a:srgbClr>
            </a:gs>
            <a:gs pos="0">
              <a:schemeClr val="bg1"/>
            </a:gs>
            <a:gs pos="0">
              <a:srgbClr val="E12353">
                <a:alpha val="48000"/>
                <a:lumMod val="73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9CFAE-6F05-C5FA-84C1-E005323402E1}"/>
              </a:ext>
            </a:extLst>
          </p:cNvPr>
          <p:cNvSpPr>
            <a:spLocks noGrp="1"/>
          </p:cNvSpPr>
          <p:nvPr>
            <p:ph type="title"/>
          </p:nvPr>
        </p:nvSpPr>
        <p:spPr>
          <a:xfrm>
            <a:off x="1249004" y="1418122"/>
            <a:ext cx="9693992" cy="1401916"/>
          </a:xfrm>
        </p:spPr>
        <p:txBody>
          <a:bodyPr>
            <a:noAutofit/>
          </a:bodyPr>
          <a:lstStyle/>
          <a:p>
            <a:pPr algn="ctr">
              <a:lnSpc>
                <a:spcPct val="150000"/>
              </a:lnSpc>
              <a:spcAft>
                <a:spcPts val="800"/>
              </a:spcAft>
            </a:pPr>
            <a:r>
              <a:rPr lang="en-US" sz="3800" b="1" dirty="0">
                <a:effectLst/>
                <a:latin typeface="Century Gothic" panose="020B0502020202020204" pitchFamily="34" charset="0"/>
                <a:ea typeface="Calibri" panose="020F0502020204030204" pitchFamily="34" charset="0"/>
                <a:cs typeface="Mangal" panose="02040503050203030202" pitchFamily="18" charset="0"/>
              </a:rPr>
              <a:t>WASTE DETECTION AND CLASSIFICATION USING DETECTRON2 </a:t>
            </a:r>
            <a:endParaRPr lang="en-IN" sz="3800"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03564C34-F498-7668-5962-4FD41577ED3E}"/>
              </a:ext>
            </a:extLst>
          </p:cNvPr>
          <p:cNvSpPr>
            <a:spLocks noGrp="1"/>
          </p:cNvSpPr>
          <p:nvPr>
            <p:ph idx="1"/>
          </p:nvPr>
        </p:nvSpPr>
        <p:spPr>
          <a:xfrm>
            <a:off x="3575560" y="4831735"/>
            <a:ext cx="5047329" cy="1401916"/>
          </a:xfrm>
        </p:spPr>
        <p:txBody>
          <a:bodyPr>
            <a:normAutofit fontScale="77500" lnSpcReduction="20000"/>
          </a:bodyPr>
          <a:lstStyle/>
          <a:p>
            <a:pPr marL="0" indent="0" algn="ctr">
              <a:lnSpc>
                <a:spcPct val="110000"/>
              </a:lnSpc>
              <a:buNone/>
            </a:pPr>
            <a:r>
              <a:rPr lang="en-IN" sz="2000" i="1" dirty="0">
                <a:latin typeface="Times New Roman" panose="02020603050405020304" pitchFamily="18" charset="0"/>
                <a:cs typeface="Times New Roman" panose="02020603050405020304" pitchFamily="18" charset="0"/>
              </a:rPr>
              <a:t>PRESENTED BY </a:t>
            </a:r>
          </a:p>
          <a:p>
            <a:pPr marL="0" indent="0" algn="ctr">
              <a:lnSpc>
                <a:spcPct val="110000"/>
              </a:lnSpc>
              <a:buNone/>
            </a:pPr>
            <a:r>
              <a:rPr lang="en-IN" sz="2000" b="1" dirty="0">
                <a:latin typeface="Times New Roman" panose="02020603050405020304" pitchFamily="18" charset="0"/>
                <a:cs typeface="Times New Roman" panose="02020603050405020304" pitchFamily="18" charset="0"/>
              </a:rPr>
              <a:t>SENTHIL KUMAR N (21CSEG31)</a:t>
            </a:r>
          </a:p>
          <a:p>
            <a:pPr marL="0" indent="0" algn="ctr">
              <a:lnSpc>
                <a:spcPct val="110000"/>
              </a:lnSpc>
              <a:buNone/>
            </a:pPr>
            <a:r>
              <a:rPr lang="en-IN" sz="2000" b="1" dirty="0">
                <a:latin typeface="Times New Roman" panose="02020603050405020304" pitchFamily="18" charset="0"/>
                <a:cs typeface="Times New Roman" panose="02020603050405020304" pitchFamily="18" charset="0"/>
              </a:rPr>
              <a:t>II – M.Sc., DATA ANALYTICS</a:t>
            </a:r>
          </a:p>
          <a:p>
            <a:pPr marL="0" indent="0" algn="ctr">
              <a:lnSpc>
                <a:spcPct val="110000"/>
              </a:lnSpc>
              <a:buNone/>
            </a:pPr>
            <a:r>
              <a:rPr lang="en-IN" sz="2000" b="1" dirty="0">
                <a:latin typeface="Times New Roman" panose="02020603050405020304" pitchFamily="18" charset="0"/>
                <a:cs typeface="Times New Roman" panose="02020603050405020304" pitchFamily="18" charset="0"/>
              </a:rPr>
              <a:t>BHARATHIAR UNIVERSITY</a:t>
            </a:r>
          </a:p>
        </p:txBody>
      </p:sp>
      <p:pic>
        <p:nvPicPr>
          <p:cNvPr id="7" name="Picture 6">
            <a:extLst>
              <a:ext uri="{FF2B5EF4-FFF2-40B4-BE49-F238E27FC236}">
                <a16:creationId xmlns:a16="http://schemas.microsoft.com/office/drawing/2014/main" id="{B614BFE9-088B-2F3C-6FE1-C6F87FF357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74285" y="2079752"/>
            <a:ext cx="1087151" cy="1129465"/>
          </a:xfrm>
          <a:prstGeom prst="rect">
            <a:avLst/>
          </a:prstGeom>
        </p:spPr>
      </p:pic>
    </p:spTree>
    <p:extLst>
      <p:ext uri="{BB962C8B-B14F-4D97-AF65-F5344CB8AC3E}">
        <p14:creationId xmlns:p14="http://schemas.microsoft.com/office/powerpoint/2010/main" val="2141840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ED37-A7A9-CC9D-A96D-F686E915AA75}"/>
              </a:ext>
            </a:extLst>
          </p:cNvPr>
          <p:cNvSpPr>
            <a:spLocks noGrp="1"/>
          </p:cNvSpPr>
          <p:nvPr>
            <p:ph type="title"/>
          </p:nvPr>
        </p:nvSpPr>
        <p:spPr/>
        <p:txBody>
          <a:bodyPr/>
          <a:lstStyle/>
          <a:p>
            <a:r>
              <a:rPr lang="en-IN" b="1" dirty="0">
                <a:solidFill>
                  <a:srgbClr val="000000"/>
                </a:solidFill>
                <a:latin typeface="Century Gothic" panose="020B0502020202020204" pitchFamily="34" charset="0"/>
              </a:rPr>
              <a:t>PACKAGES USED</a:t>
            </a:r>
            <a:endParaRPr lang="en-IN" dirty="0"/>
          </a:p>
        </p:txBody>
      </p:sp>
      <p:sp>
        <p:nvSpPr>
          <p:cNvPr id="3" name="Content Placeholder 2">
            <a:extLst>
              <a:ext uri="{FF2B5EF4-FFF2-40B4-BE49-F238E27FC236}">
                <a16:creationId xmlns:a16="http://schemas.microsoft.com/office/drawing/2014/main" id="{2A06EC52-F924-D0DB-D061-CF8501D06B11}"/>
              </a:ext>
            </a:extLst>
          </p:cNvPr>
          <p:cNvSpPr>
            <a:spLocks noGrp="1"/>
          </p:cNvSpPr>
          <p:nvPr>
            <p:ph idx="1"/>
          </p:nvPr>
        </p:nvSpPr>
        <p:spPr/>
        <p:txBody>
          <a:bodyPr numCol="2">
            <a:noAutofit/>
          </a:bodyPr>
          <a:lstStyle/>
          <a:p>
            <a:pPr marL="342900" lvl="0" indent="-342900">
              <a:lnSpc>
                <a:spcPct val="115000"/>
              </a:lnSpc>
              <a:buFont typeface="Wingdings" panose="05000000000000000000" pitchFamily="2"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detectron2 (0.6)</a:t>
            </a:r>
          </a:p>
          <a:p>
            <a:pPr marL="342900" lvl="0" indent="-342900">
              <a:lnSpc>
                <a:spcPct val="115000"/>
              </a:lnSpc>
              <a:buFont typeface="Wingdings" panose="05000000000000000000" pitchFamily="2"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torch (1.13.0+cu116)</a:t>
            </a:r>
          </a:p>
          <a:p>
            <a:pPr marL="342900" lvl="0" indent="-342900">
              <a:lnSpc>
                <a:spcPct val="115000"/>
              </a:lnSpc>
              <a:buFont typeface="Wingdings" panose="05000000000000000000" pitchFamily="2" charset="2"/>
              <a:buChar char=""/>
            </a:pPr>
            <a:r>
              <a:rPr lang="en-IN" sz="2400" dirty="0" err="1">
                <a:effectLst/>
                <a:latin typeface="Times New Roman" panose="02020603050405020304" pitchFamily="18" charset="0"/>
                <a:ea typeface="Calibri" panose="020F0502020204030204" pitchFamily="34" charset="0"/>
                <a:cs typeface="Times New Roman" panose="02020603050405020304" pitchFamily="18" charset="0"/>
              </a:rPr>
              <a:t>torchvision</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(0.14.0+cu116)</a:t>
            </a:r>
          </a:p>
          <a:p>
            <a:pPr marL="342900" lvl="0" indent="-342900">
              <a:lnSpc>
                <a:spcPct val="115000"/>
              </a:lnSpc>
              <a:buFont typeface="Wingdings" panose="05000000000000000000" pitchFamily="2" charset="2"/>
              <a:buChar char=""/>
            </a:pPr>
            <a:r>
              <a:rPr lang="en-IN" sz="2400" dirty="0" err="1">
                <a:effectLst/>
                <a:latin typeface="Times New Roman" panose="02020603050405020304" pitchFamily="18" charset="0"/>
                <a:ea typeface="Calibri" panose="020F0502020204030204" pitchFamily="34" charset="0"/>
                <a:cs typeface="Times New Roman" panose="02020603050405020304" pitchFamily="18" charset="0"/>
              </a:rPr>
              <a:t>cuda</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 cu116</a:t>
            </a:r>
          </a:p>
          <a:p>
            <a:pPr marL="342900" lvl="0" indent="-342900">
              <a:lnSpc>
                <a:spcPct val="115000"/>
              </a:lnSpc>
              <a:buFont typeface="Wingdings" panose="05000000000000000000" pitchFamily="2" charset="2"/>
              <a:buChar char=""/>
            </a:pPr>
            <a:r>
              <a:rPr lang="en-IN" sz="2400" dirty="0" err="1">
                <a:effectLst/>
                <a:latin typeface="Times New Roman" panose="02020603050405020304" pitchFamily="18" charset="0"/>
                <a:ea typeface="Calibri" panose="020F0502020204030204" pitchFamily="34" charset="0"/>
                <a:cs typeface="Times New Roman" panose="02020603050405020304" pitchFamily="18" charset="0"/>
              </a:rPr>
              <a:t>opencv</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-python (4.6.0.66)         </a:t>
            </a:r>
          </a:p>
          <a:p>
            <a:pPr marL="342900" lvl="0" indent="-342900">
              <a:lnSpc>
                <a:spcPct val="115000"/>
              </a:lnSpc>
              <a:buFont typeface="Wingdings" panose="05000000000000000000" pitchFamily="2" charset="2"/>
              <a:buChar char=""/>
            </a:pPr>
            <a:r>
              <a:rPr lang="en-IN" sz="2400" dirty="0" err="1">
                <a:effectLst/>
                <a:latin typeface="Times New Roman" panose="02020603050405020304" pitchFamily="18" charset="0"/>
                <a:ea typeface="Calibri" panose="020F0502020204030204" pitchFamily="34" charset="0"/>
                <a:cs typeface="Times New Roman" panose="02020603050405020304" pitchFamily="18" charset="0"/>
              </a:rPr>
              <a:t>roboflow</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(0.2.21)</a:t>
            </a:r>
          </a:p>
          <a:p>
            <a:pPr marL="342900" lvl="0" indent="-342900">
              <a:lnSpc>
                <a:spcPct val="115000"/>
              </a:lnSpc>
              <a:buFont typeface="Wingdings" panose="05000000000000000000" pitchFamily="2"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pip (21.1.3)</a:t>
            </a:r>
          </a:p>
          <a:p>
            <a:pPr marL="342900" lvl="0" indent="-342900">
              <a:lnSpc>
                <a:spcPct val="115000"/>
              </a:lnSpc>
              <a:buFont typeface="Wingdings" panose="05000000000000000000" pitchFamily="2" charset="2"/>
              <a:buChar char=""/>
            </a:pPr>
            <a:r>
              <a:rPr lang="en-IN" sz="2400" dirty="0" err="1">
                <a:effectLst/>
                <a:latin typeface="Times New Roman" panose="02020603050405020304" pitchFamily="18" charset="0"/>
                <a:ea typeface="Calibri" panose="020F0502020204030204" pitchFamily="34" charset="0"/>
                <a:cs typeface="Times New Roman" panose="02020603050405020304" pitchFamily="18" charset="0"/>
              </a:rPr>
              <a:t>pycocotools</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(2.0.6)</a:t>
            </a:r>
          </a:p>
          <a:p>
            <a:pPr marL="0" lvl="0" indent="0">
              <a:lnSpc>
                <a:spcPct val="115000"/>
              </a:lnSpc>
              <a:buNone/>
            </a:pP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Wingdings" panose="05000000000000000000" pitchFamily="2"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Pillow (7.1.2)</a:t>
            </a:r>
          </a:p>
          <a:p>
            <a:pPr marL="342900" lvl="0" indent="-342900">
              <a:lnSpc>
                <a:spcPct val="115000"/>
              </a:lnSpc>
              <a:buFont typeface="Wingdings" panose="05000000000000000000" pitchFamily="2"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Matplotlib (3.2.2)</a:t>
            </a:r>
          </a:p>
          <a:p>
            <a:pPr marL="342900" lvl="0" indent="-342900">
              <a:lnSpc>
                <a:spcPct val="115000"/>
              </a:lnSpc>
              <a:buFont typeface="Wingdings" panose="05000000000000000000" pitchFamily="2" charset="2"/>
              <a:buChar char=""/>
            </a:pPr>
            <a:r>
              <a:rPr lang="en-IN" sz="2400" dirty="0" err="1">
                <a:effectLst/>
                <a:latin typeface="Times New Roman" panose="02020603050405020304" pitchFamily="18" charset="0"/>
                <a:ea typeface="Calibri" panose="020F0502020204030204" pitchFamily="34" charset="0"/>
                <a:cs typeface="Times New Roman" panose="02020603050405020304" pitchFamily="18" charset="0"/>
              </a:rPr>
              <a:t>TensorBoard</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(2.9.1)</a:t>
            </a:r>
          </a:p>
          <a:p>
            <a:pPr marL="342900" lvl="0" indent="-342900">
              <a:lnSpc>
                <a:spcPct val="115000"/>
              </a:lnSpc>
              <a:buFont typeface="Wingdings" panose="05000000000000000000" pitchFamily="2"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pandas (1.3.5)</a:t>
            </a:r>
          </a:p>
          <a:p>
            <a:pPr marL="342900" lvl="0" indent="-342900">
              <a:lnSpc>
                <a:spcPct val="115000"/>
              </a:lnSpc>
              <a:buFont typeface="Wingdings" panose="05000000000000000000" pitchFamily="2" charset="2"/>
              <a:buChar char=""/>
            </a:pPr>
            <a:r>
              <a:rPr lang="en-IN" sz="2400" dirty="0" err="1">
                <a:effectLst/>
                <a:latin typeface="Times New Roman" panose="02020603050405020304" pitchFamily="18" charset="0"/>
                <a:ea typeface="Calibri" panose="020F0502020204030204" pitchFamily="34" charset="0"/>
                <a:cs typeface="Times New Roman" panose="02020603050405020304" pitchFamily="18" charset="0"/>
              </a:rPr>
              <a:t>numpy</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(1.21.6)</a:t>
            </a:r>
          </a:p>
          <a:p>
            <a:pPr marL="342900" lvl="0" indent="-342900">
              <a:lnSpc>
                <a:spcPct val="115000"/>
              </a:lnSpc>
              <a:buFont typeface="Wingdings" panose="05000000000000000000" pitchFamily="2"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glob (0.7)</a:t>
            </a:r>
          </a:p>
          <a:p>
            <a:pPr marL="342900" lvl="0" indent="-342900">
              <a:lnSpc>
                <a:spcPct val="115000"/>
              </a:lnSpc>
              <a:buFont typeface="Wingdings" panose="05000000000000000000" pitchFamily="2" charset="2"/>
              <a:buChar char=""/>
            </a:pPr>
            <a:r>
              <a:rPr lang="en-IN" sz="2400" dirty="0" err="1">
                <a:effectLst/>
                <a:latin typeface="Times New Roman" panose="02020603050405020304" pitchFamily="18" charset="0"/>
                <a:ea typeface="Calibri" panose="020F0502020204030204" pitchFamily="34" charset="0"/>
                <a:cs typeface="Times New Roman" panose="02020603050405020304" pitchFamily="18" charset="0"/>
              </a:rPr>
              <a:t>json</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(4.3.3)</a:t>
            </a:r>
          </a:p>
          <a:p>
            <a:pPr marL="342900" lvl="0" indent="-342900">
              <a:lnSpc>
                <a:spcPct val="115000"/>
              </a:lnSpc>
              <a:spcAft>
                <a:spcPts val="800"/>
              </a:spcAft>
              <a:buFont typeface="Wingdings" panose="05000000000000000000" pitchFamily="2" charset="2"/>
              <a:buChar char=""/>
            </a:pPr>
            <a:r>
              <a:rPr lang="en-IN" sz="2400" dirty="0" err="1">
                <a:effectLst/>
                <a:latin typeface="Times New Roman" panose="02020603050405020304" pitchFamily="18" charset="0"/>
                <a:ea typeface="Calibri" panose="020F0502020204030204" pitchFamily="34" charset="0"/>
                <a:cs typeface="Times New Roman" panose="02020603050405020304" pitchFamily="18" charset="0"/>
              </a:rPr>
              <a:t>tqdm</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(4.64.1)</a:t>
            </a:r>
          </a:p>
          <a:p>
            <a:pPr marL="0" indent="0">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3500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ED37-A7A9-CC9D-A96D-F686E915AA75}"/>
              </a:ext>
            </a:extLst>
          </p:cNvPr>
          <p:cNvSpPr>
            <a:spLocks noGrp="1"/>
          </p:cNvSpPr>
          <p:nvPr>
            <p:ph type="title"/>
          </p:nvPr>
        </p:nvSpPr>
        <p:spPr/>
        <p:txBody>
          <a:bodyPr/>
          <a:lstStyle/>
          <a:p>
            <a:r>
              <a:rPr lang="en-IN" b="1" dirty="0">
                <a:solidFill>
                  <a:srgbClr val="000000"/>
                </a:solidFill>
                <a:latin typeface="Century Gothic" panose="020B0502020202020204" pitchFamily="34" charset="0"/>
              </a:rPr>
              <a:t>DATA COLLECTION</a:t>
            </a:r>
            <a:endParaRPr lang="en-IN" dirty="0"/>
          </a:p>
        </p:txBody>
      </p:sp>
      <p:sp>
        <p:nvSpPr>
          <p:cNvPr id="3" name="Content Placeholder 2">
            <a:extLst>
              <a:ext uri="{FF2B5EF4-FFF2-40B4-BE49-F238E27FC236}">
                <a16:creationId xmlns:a16="http://schemas.microsoft.com/office/drawing/2014/main" id="{2A06EC52-F924-D0DB-D061-CF8501D06B11}"/>
              </a:ext>
            </a:extLst>
          </p:cNvPr>
          <p:cNvSpPr>
            <a:spLocks noGrp="1"/>
          </p:cNvSpPr>
          <p:nvPr>
            <p:ph idx="1"/>
          </p:nvPr>
        </p:nvSpPr>
        <p:spPr/>
        <p:txBody>
          <a:bodyPr/>
          <a:lstStyle/>
          <a:p>
            <a:r>
              <a:rPr lang="en-IN" sz="2800" dirty="0">
                <a:effectLst/>
                <a:latin typeface="Times New Roman" panose="02020603050405020304" pitchFamily="18" charset="0"/>
                <a:ea typeface="Calibri" panose="020F0502020204030204" pitchFamily="34" charset="0"/>
              </a:rPr>
              <a:t>In the online GitHub Repository, the open image dataset called Trash Annotations in Context (TACO) by the authors </a:t>
            </a:r>
            <a:r>
              <a:rPr lang="en-IN" sz="2800" i="1" dirty="0">
                <a:effectLst/>
                <a:latin typeface="Times New Roman" panose="02020603050405020304" pitchFamily="18" charset="0"/>
                <a:ea typeface="Calibri" panose="020F0502020204030204" pitchFamily="34" charset="0"/>
              </a:rPr>
              <a:t>Pedro F </a:t>
            </a:r>
            <a:r>
              <a:rPr lang="en-IN" sz="2800" i="1" dirty="0" err="1">
                <a:effectLst/>
                <a:latin typeface="Times New Roman" panose="02020603050405020304" pitchFamily="18" charset="0"/>
                <a:ea typeface="Calibri" panose="020F0502020204030204" pitchFamily="34" charset="0"/>
              </a:rPr>
              <a:t>Proença</a:t>
            </a:r>
            <a:r>
              <a:rPr lang="en-IN" sz="2800" dirty="0">
                <a:effectLst/>
                <a:latin typeface="Times New Roman" panose="02020603050405020304" pitchFamily="18" charset="0"/>
                <a:ea typeface="Calibri" panose="020F0502020204030204" pitchFamily="34" charset="0"/>
              </a:rPr>
              <a:t> and </a:t>
            </a:r>
            <a:r>
              <a:rPr lang="en-IN" sz="2800" i="1" dirty="0">
                <a:effectLst/>
                <a:latin typeface="Times New Roman" panose="02020603050405020304" pitchFamily="18" charset="0"/>
                <a:ea typeface="Calibri" panose="020F0502020204030204" pitchFamily="34" charset="0"/>
              </a:rPr>
              <a:t>Pedro </a:t>
            </a:r>
            <a:r>
              <a:rPr lang="en-IN" sz="2800" i="1" dirty="0" err="1">
                <a:effectLst/>
                <a:latin typeface="Times New Roman" panose="02020603050405020304" pitchFamily="18" charset="0"/>
                <a:ea typeface="Calibri" panose="020F0502020204030204" pitchFamily="34" charset="0"/>
              </a:rPr>
              <a:t>Simões</a:t>
            </a:r>
            <a:r>
              <a:rPr lang="en-IN" sz="2800" dirty="0">
                <a:effectLst/>
                <a:latin typeface="Times New Roman" panose="02020603050405020304" pitchFamily="18" charset="0"/>
                <a:ea typeface="Calibri" panose="020F0502020204030204" pitchFamily="34" charset="0"/>
              </a:rPr>
              <a:t> was downloadable as zip file which was mainly used in the classification of wastes which was found in the wild and the annotations are in COCO format.  </a:t>
            </a:r>
          </a:p>
          <a:p>
            <a:r>
              <a:rPr lang="en-IN" sz="2800" dirty="0">
                <a:effectLst/>
                <a:latin typeface="Times New Roman" panose="02020603050405020304" pitchFamily="18" charset="0"/>
                <a:ea typeface="Calibri" panose="020F0502020204030204" pitchFamily="34" charset="0"/>
              </a:rPr>
              <a:t>It contains photos of litter taken under diverse environments, from tropical beaches to London streets. These images are manually </a:t>
            </a:r>
            <a:r>
              <a:rPr lang="en-IN" sz="2800" dirty="0" err="1">
                <a:effectLst/>
                <a:latin typeface="Times New Roman" panose="02020603050405020304" pitchFamily="18" charset="0"/>
                <a:ea typeface="Calibri" panose="020F0502020204030204" pitchFamily="34" charset="0"/>
              </a:rPr>
              <a:t>labeled</a:t>
            </a:r>
            <a:r>
              <a:rPr lang="en-IN" sz="2800" dirty="0">
                <a:effectLst/>
                <a:latin typeface="Times New Roman" panose="02020603050405020304" pitchFamily="18" charset="0"/>
                <a:ea typeface="Calibri" panose="020F0502020204030204" pitchFamily="34" charset="0"/>
              </a:rPr>
              <a:t> and segmented according to a hierarchical taxonomy to train and evaluate object detection algorithms.</a:t>
            </a:r>
            <a:endParaRPr lang="en-IN" dirty="0"/>
          </a:p>
        </p:txBody>
      </p:sp>
    </p:spTree>
    <p:extLst>
      <p:ext uri="{BB962C8B-B14F-4D97-AF65-F5344CB8AC3E}">
        <p14:creationId xmlns:p14="http://schemas.microsoft.com/office/powerpoint/2010/main" val="2597142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CB1A2C-D28E-4726-95E9-15214CC4E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090" y="422787"/>
            <a:ext cx="1748569" cy="3834582"/>
          </a:xfrm>
          <a:prstGeom prst="rect">
            <a:avLst/>
          </a:prstGeom>
        </p:spPr>
      </p:pic>
      <p:pic>
        <p:nvPicPr>
          <p:cNvPr id="7" name="Picture 6">
            <a:extLst>
              <a:ext uri="{FF2B5EF4-FFF2-40B4-BE49-F238E27FC236}">
                <a16:creationId xmlns:a16="http://schemas.microsoft.com/office/drawing/2014/main" id="{B97A0727-6644-55B4-528B-E22FC2894B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060" y="422787"/>
            <a:ext cx="3687096" cy="1681316"/>
          </a:xfrm>
          <a:prstGeom prst="rect">
            <a:avLst/>
          </a:prstGeom>
        </p:spPr>
      </p:pic>
      <p:pic>
        <p:nvPicPr>
          <p:cNvPr id="9" name="Picture 8">
            <a:extLst>
              <a:ext uri="{FF2B5EF4-FFF2-40B4-BE49-F238E27FC236}">
                <a16:creationId xmlns:a16="http://schemas.microsoft.com/office/drawing/2014/main" id="{5FDC0A47-3E2B-722D-CB1A-AC3878832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418" y="2153267"/>
            <a:ext cx="3675738" cy="2600631"/>
          </a:xfrm>
          <a:prstGeom prst="rect">
            <a:avLst/>
          </a:prstGeom>
        </p:spPr>
      </p:pic>
      <p:pic>
        <p:nvPicPr>
          <p:cNvPr id="11" name="Picture 10">
            <a:extLst>
              <a:ext uri="{FF2B5EF4-FFF2-40B4-BE49-F238E27FC236}">
                <a16:creationId xmlns:a16="http://schemas.microsoft.com/office/drawing/2014/main" id="{EC369B37-07D7-1462-F7D2-28776D6A2E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422787"/>
            <a:ext cx="3019733" cy="4026310"/>
          </a:xfrm>
          <a:prstGeom prst="rect">
            <a:avLst/>
          </a:prstGeom>
        </p:spPr>
      </p:pic>
      <p:pic>
        <p:nvPicPr>
          <p:cNvPr id="13" name="Picture 12">
            <a:extLst>
              <a:ext uri="{FF2B5EF4-FFF2-40B4-BE49-F238E27FC236}">
                <a16:creationId xmlns:a16="http://schemas.microsoft.com/office/drawing/2014/main" id="{2F97837D-3AA9-DA8C-4480-9C59AB9077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2577" y="422787"/>
            <a:ext cx="2657984" cy="1993488"/>
          </a:xfrm>
          <a:prstGeom prst="rect">
            <a:avLst/>
          </a:prstGeom>
        </p:spPr>
      </p:pic>
      <p:pic>
        <p:nvPicPr>
          <p:cNvPr id="15" name="Picture 14">
            <a:extLst>
              <a:ext uri="{FF2B5EF4-FFF2-40B4-BE49-F238E27FC236}">
                <a16:creationId xmlns:a16="http://schemas.microsoft.com/office/drawing/2014/main" id="{E6055077-1A4A-3CA5-1267-FF0305AF25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2577" y="2527166"/>
            <a:ext cx="2657984" cy="3200124"/>
          </a:xfrm>
          <a:prstGeom prst="rect">
            <a:avLst/>
          </a:prstGeom>
        </p:spPr>
      </p:pic>
      <p:sp>
        <p:nvSpPr>
          <p:cNvPr id="16" name="Content Placeholder 2">
            <a:extLst>
              <a:ext uri="{FF2B5EF4-FFF2-40B4-BE49-F238E27FC236}">
                <a16:creationId xmlns:a16="http://schemas.microsoft.com/office/drawing/2014/main" id="{81A39906-313C-EB61-3F50-6E3F6ABC011B}"/>
              </a:ext>
            </a:extLst>
          </p:cNvPr>
          <p:cNvSpPr>
            <a:spLocks noGrp="1"/>
          </p:cNvSpPr>
          <p:nvPr>
            <p:ph idx="1"/>
          </p:nvPr>
        </p:nvSpPr>
        <p:spPr>
          <a:xfrm>
            <a:off x="3628103" y="6204155"/>
            <a:ext cx="4100052" cy="492194"/>
          </a:xfrm>
        </p:spPr>
        <p:txBody>
          <a:bodyPr>
            <a:normAutofit/>
          </a:bodyPr>
          <a:lstStyle/>
          <a:p>
            <a:pPr marL="0" indent="0">
              <a:buNone/>
            </a:pPr>
            <a:r>
              <a:rPr lang="en-IN" sz="1800" b="1" dirty="0"/>
              <a:t>Fig.9</a:t>
            </a:r>
            <a:r>
              <a:rPr lang="en-IN" sz="1800" dirty="0"/>
              <a:t>, Images present in the TACO dataset</a:t>
            </a:r>
          </a:p>
        </p:txBody>
      </p:sp>
    </p:spTree>
    <p:extLst>
      <p:ext uri="{BB962C8B-B14F-4D97-AF65-F5344CB8AC3E}">
        <p14:creationId xmlns:p14="http://schemas.microsoft.com/office/powerpoint/2010/main" val="3628683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2E9061E-BD40-9ED1-C222-34889366E5F2}"/>
              </a:ext>
            </a:extLst>
          </p:cNvPr>
          <p:cNvSpPr>
            <a:spLocks noGrp="1"/>
          </p:cNvSpPr>
          <p:nvPr>
            <p:ph idx="1"/>
          </p:nvPr>
        </p:nvSpPr>
        <p:spPr>
          <a:xfrm>
            <a:off x="2959509" y="157297"/>
            <a:ext cx="4414684" cy="314651"/>
          </a:xfrm>
        </p:spPr>
        <p:txBody>
          <a:bodyPr>
            <a:normAutofit fontScale="92500" lnSpcReduction="10000"/>
          </a:bodyPr>
          <a:lstStyle/>
          <a:p>
            <a:pPr marL="0" indent="0">
              <a:buNone/>
            </a:pPr>
            <a:r>
              <a:rPr lang="en-IN" sz="1800" b="1" dirty="0"/>
              <a:t>Fig.10</a:t>
            </a:r>
            <a:r>
              <a:rPr lang="en-IN" sz="1800" dirty="0"/>
              <a:t>, Different classes present in the dataset</a:t>
            </a:r>
          </a:p>
        </p:txBody>
      </p:sp>
      <p:pic>
        <p:nvPicPr>
          <p:cNvPr id="16" name="Picture 15">
            <a:extLst>
              <a:ext uri="{FF2B5EF4-FFF2-40B4-BE49-F238E27FC236}">
                <a16:creationId xmlns:a16="http://schemas.microsoft.com/office/drawing/2014/main" id="{9CCC5CED-92FB-BDBA-D6EC-E57E131A0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445" y="587681"/>
            <a:ext cx="3392128" cy="6181848"/>
          </a:xfrm>
          <a:prstGeom prst="rect">
            <a:avLst/>
          </a:prstGeom>
        </p:spPr>
      </p:pic>
      <p:pic>
        <p:nvPicPr>
          <p:cNvPr id="18" name="Picture 17">
            <a:extLst>
              <a:ext uri="{FF2B5EF4-FFF2-40B4-BE49-F238E27FC236}">
                <a16:creationId xmlns:a16="http://schemas.microsoft.com/office/drawing/2014/main" id="{924A6669-B1F7-7B30-CB1B-CE0A04AB9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6851" y="795295"/>
            <a:ext cx="4322620" cy="5766619"/>
          </a:xfrm>
          <a:prstGeom prst="rect">
            <a:avLst/>
          </a:prstGeom>
        </p:spPr>
      </p:pic>
    </p:spTree>
    <p:extLst>
      <p:ext uri="{BB962C8B-B14F-4D97-AF65-F5344CB8AC3E}">
        <p14:creationId xmlns:p14="http://schemas.microsoft.com/office/powerpoint/2010/main" val="3258715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ED37-A7A9-CC9D-A96D-F686E915AA75}"/>
              </a:ext>
            </a:extLst>
          </p:cNvPr>
          <p:cNvSpPr>
            <a:spLocks noGrp="1"/>
          </p:cNvSpPr>
          <p:nvPr>
            <p:ph type="title"/>
          </p:nvPr>
        </p:nvSpPr>
        <p:spPr/>
        <p:txBody>
          <a:bodyPr/>
          <a:lstStyle/>
          <a:p>
            <a:r>
              <a:rPr lang="en-IN" b="1" dirty="0">
                <a:solidFill>
                  <a:srgbClr val="000000"/>
                </a:solidFill>
                <a:latin typeface="Century Gothic" panose="020B0502020202020204" pitchFamily="34" charset="0"/>
              </a:rPr>
              <a:t>PRE-PROCESSING</a:t>
            </a:r>
            <a:endParaRPr lang="en-IN" dirty="0"/>
          </a:p>
        </p:txBody>
      </p:sp>
      <p:sp>
        <p:nvSpPr>
          <p:cNvPr id="3" name="Content Placeholder 2">
            <a:extLst>
              <a:ext uri="{FF2B5EF4-FFF2-40B4-BE49-F238E27FC236}">
                <a16:creationId xmlns:a16="http://schemas.microsoft.com/office/drawing/2014/main" id="{2A06EC52-F924-D0DB-D061-CF8501D06B11}"/>
              </a:ext>
            </a:extLst>
          </p:cNvPr>
          <p:cNvSpPr>
            <a:spLocks noGrp="1"/>
          </p:cNvSpPr>
          <p:nvPr>
            <p:ph idx="1"/>
          </p:nvPr>
        </p:nvSpPr>
        <p:spPr>
          <a:xfrm>
            <a:off x="838200" y="1825625"/>
            <a:ext cx="10515600" cy="3700104"/>
          </a:xfrm>
        </p:spPr>
        <p:txBody>
          <a:bodyPr/>
          <a:lstStyle/>
          <a:p>
            <a:r>
              <a:rPr lang="en-US" sz="2800" b="0" i="0" u="none" strike="noStrike" baseline="0" dirty="0">
                <a:solidFill>
                  <a:srgbClr val="000000"/>
                </a:solidFill>
                <a:latin typeface="Times New Roman" panose="02020603050405020304" pitchFamily="18" charset="0"/>
              </a:rPr>
              <a:t>The </a:t>
            </a:r>
            <a:r>
              <a:rPr lang="en-US" sz="2800" b="0" i="0" u="none" strike="noStrike" baseline="0" dirty="0" err="1">
                <a:solidFill>
                  <a:srgbClr val="000000"/>
                </a:solidFill>
                <a:latin typeface="Times New Roman" panose="02020603050405020304" pitchFamily="18" charset="0"/>
              </a:rPr>
              <a:t>Roboflow</a:t>
            </a:r>
            <a:r>
              <a:rPr lang="en-US" sz="2800" b="0" i="0" u="none" strike="noStrike" baseline="0" dirty="0">
                <a:solidFill>
                  <a:srgbClr val="000000"/>
                </a:solidFill>
                <a:latin typeface="Times New Roman" panose="02020603050405020304" pitchFamily="18" charset="0"/>
              </a:rPr>
              <a:t> platform is used mainly for splitting the dataset in train, test and </a:t>
            </a:r>
            <a:r>
              <a:rPr lang="en-US" sz="2800" b="0" i="0" u="none" strike="noStrike" baseline="0" dirty="0" err="1">
                <a:solidFill>
                  <a:srgbClr val="000000"/>
                </a:solidFill>
                <a:latin typeface="Times New Roman" panose="02020603050405020304" pitchFamily="18" charset="0"/>
              </a:rPr>
              <a:t>validataion</a:t>
            </a:r>
            <a:r>
              <a:rPr lang="en-US" sz="2800" b="0" i="0" u="none" strike="noStrike" baseline="0" dirty="0">
                <a:solidFill>
                  <a:srgbClr val="000000"/>
                </a:solidFill>
                <a:latin typeface="Times New Roman" panose="02020603050405020304" pitchFamily="18" charset="0"/>
              </a:rPr>
              <a:t> sets and also this platform gives many facilities to pre-process the images such as resize, auto-orient, flip, shear, rotate etc., to generate different samples from original dataset to the training set to learn the model well.</a:t>
            </a:r>
          </a:p>
          <a:p>
            <a:r>
              <a:rPr lang="en-US" sz="2800" b="0" i="0" u="none" strike="noStrike" baseline="0" dirty="0">
                <a:solidFill>
                  <a:srgbClr val="000000"/>
                </a:solidFill>
                <a:latin typeface="Times New Roman" panose="02020603050405020304" pitchFamily="18" charset="0"/>
              </a:rPr>
              <a:t> It very much useful for changing the annotations format into many formats such PASCAL, VOC, YOLO, JSON, CSV and TXT, and once pre-processing steps over, we can also train our model in their platform and deploy it as well. </a:t>
            </a:r>
            <a:endParaRPr lang="en-IN" dirty="0"/>
          </a:p>
        </p:txBody>
      </p:sp>
      <p:pic>
        <p:nvPicPr>
          <p:cNvPr id="7" name="Picture 6">
            <a:extLst>
              <a:ext uri="{FF2B5EF4-FFF2-40B4-BE49-F238E27FC236}">
                <a16:creationId xmlns:a16="http://schemas.microsoft.com/office/drawing/2014/main" id="{23D21C05-1464-2630-4660-4E5615390D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669" y="556188"/>
            <a:ext cx="961602" cy="943436"/>
          </a:xfrm>
          <a:prstGeom prst="rect">
            <a:avLst/>
          </a:prstGeom>
        </p:spPr>
      </p:pic>
      <p:pic>
        <p:nvPicPr>
          <p:cNvPr id="9" name="Picture 8">
            <a:extLst>
              <a:ext uri="{FF2B5EF4-FFF2-40B4-BE49-F238E27FC236}">
                <a16:creationId xmlns:a16="http://schemas.microsoft.com/office/drawing/2014/main" id="{A5760281-496A-E7F5-8D7C-8DD522CCF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4593" y="202435"/>
            <a:ext cx="2489154" cy="1555721"/>
          </a:xfrm>
          <a:prstGeom prst="rect">
            <a:avLst/>
          </a:prstGeom>
        </p:spPr>
      </p:pic>
    </p:spTree>
    <p:extLst>
      <p:ext uri="{BB962C8B-B14F-4D97-AF65-F5344CB8AC3E}">
        <p14:creationId xmlns:p14="http://schemas.microsoft.com/office/powerpoint/2010/main" val="523688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04FF9DD-7408-8BA5-14C3-193CFF5E991D}"/>
              </a:ext>
            </a:extLst>
          </p:cNvPr>
          <p:cNvSpPr>
            <a:spLocks noGrp="1"/>
          </p:cNvSpPr>
          <p:nvPr>
            <p:ph idx="1"/>
          </p:nvPr>
        </p:nvSpPr>
        <p:spPr>
          <a:xfrm>
            <a:off x="3165986" y="5810864"/>
            <a:ext cx="5695335" cy="492194"/>
          </a:xfrm>
        </p:spPr>
        <p:txBody>
          <a:bodyPr>
            <a:normAutofit fontScale="92500"/>
          </a:bodyPr>
          <a:lstStyle/>
          <a:p>
            <a:pPr marL="0" indent="0">
              <a:buNone/>
            </a:pPr>
            <a:r>
              <a:rPr lang="en-IN" sz="1800" b="1" dirty="0"/>
              <a:t>Fig.11</a:t>
            </a:r>
            <a:r>
              <a:rPr lang="en-IN" sz="1800" dirty="0"/>
              <a:t>, Horizontally flipped images present in the train dataset</a:t>
            </a:r>
          </a:p>
        </p:txBody>
      </p:sp>
      <p:pic>
        <p:nvPicPr>
          <p:cNvPr id="6" name="Picture 5">
            <a:extLst>
              <a:ext uri="{FF2B5EF4-FFF2-40B4-BE49-F238E27FC236}">
                <a16:creationId xmlns:a16="http://schemas.microsoft.com/office/drawing/2014/main" id="{C7CA3173-9D58-1C69-8117-254F5836A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71" y="1157749"/>
            <a:ext cx="3018503" cy="3551904"/>
          </a:xfrm>
          <a:prstGeom prst="rect">
            <a:avLst/>
          </a:prstGeom>
        </p:spPr>
      </p:pic>
      <p:pic>
        <p:nvPicPr>
          <p:cNvPr id="8" name="Picture 7">
            <a:extLst>
              <a:ext uri="{FF2B5EF4-FFF2-40B4-BE49-F238E27FC236}">
                <a16:creationId xmlns:a16="http://schemas.microsoft.com/office/drawing/2014/main" id="{67303251-3201-6599-BD13-028ECB82E8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2632" y="1157750"/>
            <a:ext cx="3018503" cy="3551903"/>
          </a:xfrm>
          <a:prstGeom prst="rect">
            <a:avLst/>
          </a:prstGeom>
        </p:spPr>
      </p:pic>
      <p:pic>
        <p:nvPicPr>
          <p:cNvPr id="10" name="Picture 9">
            <a:extLst>
              <a:ext uri="{FF2B5EF4-FFF2-40B4-BE49-F238E27FC236}">
                <a16:creationId xmlns:a16="http://schemas.microsoft.com/office/drawing/2014/main" id="{DE3F837F-1266-1948-6021-089DC9B430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0741" y="1157749"/>
            <a:ext cx="2681749" cy="3642852"/>
          </a:xfrm>
          <a:prstGeom prst="rect">
            <a:avLst/>
          </a:prstGeom>
        </p:spPr>
      </p:pic>
      <p:pic>
        <p:nvPicPr>
          <p:cNvPr id="12" name="Picture 11">
            <a:extLst>
              <a:ext uri="{FF2B5EF4-FFF2-40B4-BE49-F238E27FC236}">
                <a16:creationId xmlns:a16="http://schemas.microsoft.com/office/drawing/2014/main" id="{A89B934D-D470-A055-5633-D1B23A1922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23438" y="1157749"/>
            <a:ext cx="2681749" cy="3642852"/>
          </a:xfrm>
          <a:prstGeom prst="rect">
            <a:avLst/>
          </a:prstGeom>
        </p:spPr>
      </p:pic>
    </p:spTree>
    <p:extLst>
      <p:ext uri="{BB962C8B-B14F-4D97-AF65-F5344CB8AC3E}">
        <p14:creationId xmlns:p14="http://schemas.microsoft.com/office/powerpoint/2010/main" val="3516728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ED37-A7A9-CC9D-A96D-F686E915AA75}"/>
              </a:ext>
            </a:extLst>
          </p:cNvPr>
          <p:cNvSpPr>
            <a:spLocks noGrp="1"/>
          </p:cNvSpPr>
          <p:nvPr>
            <p:ph type="title"/>
          </p:nvPr>
        </p:nvSpPr>
        <p:spPr/>
        <p:txBody>
          <a:bodyPr/>
          <a:lstStyle/>
          <a:p>
            <a:r>
              <a:rPr lang="en-IN" b="1" dirty="0">
                <a:solidFill>
                  <a:srgbClr val="000000"/>
                </a:solidFill>
                <a:latin typeface="Century Gothic" panose="020B0502020202020204" pitchFamily="34" charset="0"/>
              </a:rPr>
              <a:t>MODEL CONFIGURATION</a:t>
            </a:r>
            <a:endParaRPr lang="en-IN" dirty="0"/>
          </a:p>
        </p:txBody>
      </p:sp>
      <p:sp>
        <p:nvSpPr>
          <p:cNvPr id="3" name="Content Placeholder 2">
            <a:extLst>
              <a:ext uri="{FF2B5EF4-FFF2-40B4-BE49-F238E27FC236}">
                <a16:creationId xmlns:a16="http://schemas.microsoft.com/office/drawing/2014/main" id="{2A06EC52-F924-D0DB-D061-CF8501D06B11}"/>
              </a:ext>
            </a:extLst>
          </p:cNvPr>
          <p:cNvSpPr>
            <a:spLocks noGrp="1"/>
          </p:cNvSpPr>
          <p:nvPr>
            <p:ph idx="1"/>
          </p:nvPr>
        </p:nvSpPr>
        <p:spPr/>
        <p:txBody>
          <a:bodyPr/>
          <a:lstStyle/>
          <a:p>
            <a:r>
              <a:rPr lang="en-IN" dirty="0">
                <a:latin typeface="Times New Roman" panose="02020603050405020304" pitchFamily="18" charset="0"/>
                <a:ea typeface="Calibri" panose="020F0502020204030204" pitchFamily="34" charset="0"/>
              </a:rPr>
              <a:t>F</a:t>
            </a:r>
            <a:r>
              <a:rPr lang="en-IN" sz="2800" dirty="0">
                <a:effectLst/>
                <a:latin typeface="Times New Roman" panose="02020603050405020304" pitchFamily="18" charset="0"/>
                <a:ea typeface="Calibri" panose="020F0502020204030204" pitchFamily="34" charset="0"/>
              </a:rPr>
              <a:t>irst we have to register the dataset to the Detectron2 Engine to recognize the images and </a:t>
            </a:r>
            <a:r>
              <a:rPr lang="en-IN" sz="2800" dirty="0" err="1">
                <a:effectLst/>
                <a:latin typeface="Times New Roman" panose="02020603050405020304" pitchFamily="18" charset="0"/>
                <a:ea typeface="Calibri" panose="020F0502020204030204" pitchFamily="34" charset="0"/>
              </a:rPr>
              <a:t>json</a:t>
            </a:r>
            <a:r>
              <a:rPr lang="en-IN" sz="2800" dirty="0">
                <a:effectLst/>
                <a:latin typeface="Times New Roman" panose="02020603050405020304" pitchFamily="18" charset="0"/>
                <a:ea typeface="Calibri" panose="020F0502020204030204" pitchFamily="34" charset="0"/>
              </a:rPr>
              <a:t> annotations file contained in the train, valid and test folder. </a:t>
            </a:r>
          </a:p>
          <a:p>
            <a:r>
              <a:rPr lang="en-IN" sz="2800" dirty="0">
                <a:effectLst/>
                <a:latin typeface="Times New Roman" panose="02020603050405020304" pitchFamily="18" charset="0"/>
                <a:ea typeface="Calibri" panose="020F0502020204030204" pitchFamily="34" charset="0"/>
              </a:rPr>
              <a:t>We use </a:t>
            </a:r>
            <a:r>
              <a:rPr lang="en-IN" sz="2800" b="1" dirty="0">
                <a:effectLst/>
                <a:latin typeface="Times New Roman" panose="02020603050405020304" pitchFamily="18" charset="0"/>
                <a:ea typeface="Calibri" panose="020F0502020204030204" pitchFamily="34" charset="0"/>
              </a:rPr>
              <a:t>Mask R-CNN architecture </a:t>
            </a:r>
            <a:r>
              <a:rPr lang="en-IN" sz="2800" dirty="0">
                <a:effectLst/>
                <a:latin typeface="Times New Roman" panose="02020603050405020304" pitchFamily="18" charset="0"/>
                <a:ea typeface="Calibri" panose="020F0502020204030204" pitchFamily="34" charset="0"/>
              </a:rPr>
              <a:t>in </a:t>
            </a:r>
            <a:r>
              <a:rPr lang="en-IN" sz="2800" dirty="0" err="1">
                <a:effectLst/>
                <a:latin typeface="Times New Roman" panose="02020603050405020304" pitchFamily="18" charset="0"/>
                <a:ea typeface="Calibri" panose="020F0502020204030204" pitchFamily="34" charset="0"/>
              </a:rPr>
              <a:t>yaml</a:t>
            </a:r>
            <a:r>
              <a:rPr lang="en-IN" sz="2800" dirty="0">
                <a:effectLst/>
                <a:latin typeface="Times New Roman" panose="02020603050405020304" pitchFamily="18" charset="0"/>
                <a:ea typeface="Calibri" panose="020F0502020204030204" pitchFamily="34" charset="0"/>
              </a:rPr>
              <a:t> file and set the maximum </a:t>
            </a:r>
            <a:r>
              <a:rPr lang="en-IN" sz="2800" b="1" dirty="0">
                <a:effectLst/>
                <a:latin typeface="Times New Roman" panose="02020603050405020304" pitchFamily="18" charset="0"/>
                <a:ea typeface="Calibri" panose="020F0502020204030204" pitchFamily="34" charset="0"/>
              </a:rPr>
              <a:t>number of iterations into 5000</a:t>
            </a:r>
            <a:r>
              <a:rPr lang="en-IN" sz="2800" dirty="0">
                <a:effectLst/>
                <a:latin typeface="Times New Roman" panose="02020603050405020304" pitchFamily="18" charset="0"/>
                <a:ea typeface="Calibri" panose="020F0502020204030204" pitchFamily="34" charset="0"/>
              </a:rPr>
              <a:t> for better learning to the model and </a:t>
            </a:r>
            <a:r>
              <a:rPr lang="en-IN" sz="2800" b="1" dirty="0">
                <a:effectLst/>
                <a:latin typeface="Times New Roman" panose="02020603050405020304" pitchFamily="18" charset="0"/>
                <a:ea typeface="Calibri" panose="020F0502020204030204" pitchFamily="34" charset="0"/>
              </a:rPr>
              <a:t>evaluation period into 500</a:t>
            </a:r>
            <a:r>
              <a:rPr lang="en-IN" sz="2800" dirty="0">
                <a:effectLst/>
                <a:latin typeface="Times New Roman" panose="02020603050405020304" pitchFamily="18" charset="0"/>
                <a:ea typeface="Calibri" panose="020F0502020204030204" pitchFamily="34" charset="0"/>
              </a:rPr>
              <a:t>, after every 500 iterations we want to evaluate the validation set side-by-side. The </a:t>
            </a:r>
            <a:r>
              <a:rPr lang="en-IN" sz="2800" b="1" dirty="0">
                <a:effectLst/>
                <a:latin typeface="Times New Roman" panose="02020603050405020304" pitchFamily="18" charset="0"/>
                <a:ea typeface="Calibri" panose="020F0502020204030204" pitchFamily="34" charset="0"/>
              </a:rPr>
              <a:t>Learning rate has set to 0.001</a:t>
            </a:r>
            <a:r>
              <a:rPr lang="en-IN" sz="2800" dirty="0">
                <a:effectLst/>
                <a:latin typeface="Times New Roman" panose="02020603050405020304" pitchFamily="18" charset="0"/>
                <a:ea typeface="Calibri" panose="020F0502020204030204" pitchFamily="34" charset="0"/>
              </a:rPr>
              <a:t> and we have </a:t>
            </a:r>
            <a:r>
              <a:rPr lang="en-IN" sz="2800" b="1" dirty="0">
                <a:effectLst/>
                <a:latin typeface="Times New Roman" panose="02020603050405020304" pitchFamily="18" charset="0"/>
                <a:ea typeface="Calibri" panose="020F0502020204030204" pitchFamily="34" charset="0"/>
              </a:rPr>
              <a:t>number of classes set to 60</a:t>
            </a:r>
            <a:r>
              <a:rPr lang="en-IN" sz="2800" dirty="0">
                <a:effectLst/>
                <a:latin typeface="Times New Roman" panose="02020603050405020304" pitchFamily="18" charset="0"/>
                <a:ea typeface="Calibri" panose="020F0502020204030204" pitchFamily="34" charset="0"/>
              </a:rPr>
              <a:t>.</a:t>
            </a:r>
          </a:p>
          <a:p>
            <a:r>
              <a:rPr lang="en-IN" sz="2800" dirty="0">
                <a:effectLst/>
                <a:latin typeface="Times New Roman" panose="02020603050405020304" pitchFamily="18" charset="0"/>
                <a:ea typeface="Calibri" panose="020F0502020204030204" pitchFamily="34" charset="0"/>
              </a:rPr>
              <a:t> Finally define the output directory path to store the metrics file, last check point, and the model as stored in </a:t>
            </a:r>
            <a:r>
              <a:rPr lang="en-IN" sz="2800" dirty="0" err="1">
                <a:effectLst/>
                <a:latin typeface="Times New Roman" panose="02020603050405020304" pitchFamily="18" charset="0"/>
                <a:ea typeface="Calibri" panose="020F0502020204030204" pitchFamily="34" charset="0"/>
              </a:rPr>
              <a:t>PyTorch</a:t>
            </a:r>
            <a:r>
              <a:rPr lang="en-IN" sz="2800" dirty="0">
                <a:effectLst/>
                <a:latin typeface="Times New Roman" panose="02020603050405020304" pitchFamily="18" charset="0"/>
                <a:ea typeface="Calibri" panose="020F0502020204030204" pitchFamily="34" charset="0"/>
              </a:rPr>
              <a:t> format as ‘.</a:t>
            </a:r>
            <a:r>
              <a:rPr lang="en-IN" sz="2800" dirty="0" err="1">
                <a:effectLst/>
                <a:latin typeface="Times New Roman" panose="02020603050405020304" pitchFamily="18" charset="0"/>
                <a:ea typeface="Calibri" panose="020F0502020204030204" pitchFamily="34" charset="0"/>
              </a:rPr>
              <a:t>pth</a:t>
            </a:r>
            <a:r>
              <a:rPr lang="en-IN" sz="2800" dirty="0">
                <a:effectLst/>
                <a:latin typeface="Times New Roman" panose="02020603050405020304" pitchFamily="18" charset="0"/>
                <a:ea typeface="Calibri" panose="020F0502020204030204" pitchFamily="34" charset="0"/>
              </a:rPr>
              <a:t>’.</a:t>
            </a:r>
            <a:r>
              <a:rPr lang="en-IN" sz="3200" b="1" dirty="0">
                <a:effectLst/>
                <a:latin typeface="Times New Roman" panose="02020603050405020304" pitchFamily="18" charset="0"/>
                <a:ea typeface="Calibri" panose="020F0502020204030204" pitchFamily="34" charset="0"/>
              </a:rPr>
              <a:t> </a:t>
            </a:r>
            <a:endParaRPr lang="en-IN" dirty="0"/>
          </a:p>
        </p:txBody>
      </p:sp>
    </p:spTree>
    <p:extLst>
      <p:ext uri="{BB962C8B-B14F-4D97-AF65-F5344CB8AC3E}">
        <p14:creationId xmlns:p14="http://schemas.microsoft.com/office/powerpoint/2010/main" val="2926929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ED37-A7A9-CC9D-A96D-F686E915AA75}"/>
              </a:ext>
            </a:extLst>
          </p:cNvPr>
          <p:cNvSpPr>
            <a:spLocks noGrp="1"/>
          </p:cNvSpPr>
          <p:nvPr>
            <p:ph type="title"/>
          </p:nvPr>
        </p:nvSpPr>
        <p:spPr/>
        <p:txBody>
          <a:bodyPr/>
          <a:lstStyle/>
          <a:p>
            <a:r>
              <a:rPr lang="en-IN" b="1" dirty="0">
                <a:solidFill>
                  <a:srgbClr val="000000"/>
                </a:solidFill>
                <a:latin typeface="Century Gothic" panose="020B0502020202020204" pitchFamily="34" charset="0"/>
              </a:rPr>
              <a:t>MODEL TRAINING</a:t>
            </a:r>
            <a:endParaRPr lang="en-IN" dirty="0"/>
          </a:p>
        </p:txBody>
      </p:sp>
      <p:sp>
        <p:nvSpPr>
          <p:cNvPr id="3" name="Content Placeholder 2">
            <a:extLst>
              <a:ext uri="{FF2B5EF4-FFF2-40B4-BE49-F238E27FC236}">
                <a16:creationId xmlns:a16="http://schemas.microsoft.com/office/drawing/2014/main" id="{2A06EC52-F924-D0DB-D061-CF8501D06B11}"/>
              </a:ext>
            </a:extLst>
          </p:cNvPr>
          <p:cNvSpPr>
            <a:spLocks noGrp="1"/>
          </p:cNvSpPr>
          <p:nvPr>
            <p:ph idx="1"/>
          </p:nvPr>
        </p:nvSpPr>
        <p:spPr/>
        <p:txBody>
          <a:bodyPr>
            <a:normAutofit fontScale="70000" lnSpcReduction="20000"/>
          </a:bodyPr>
          <a:lstStyle/>
          <a:p>
            <a:pPr algn="just">
              <a:lnSpc>
                <a:spcPct val="150000"/>
              </a:lnSpc>
              <a:spcAft>
                <a:spcPts val="800"/>
              </a:spcAft>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The Detectron2 Engine is now configured in default and we only changed the Mask R-CNN architecture hyperparameter. The model is trained on 5000 iterations with 500 evaluation period with the help of </a:t>
            </a: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NVIDIA Tesla T4 GPU</a:t>
            </a: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CUDA supported </a:t>
            </a:r>
            <a:r>
              <a:rPr lang="en-IN" sz="2800" b="1" dirty="0" err="1">
                <a:effectLst/>
                <a:latin typeface="Times New Roman" panose="02020603050405020304" pitchFamily="18" charset="0"/>
                <a:ea typeface="Calibri" panose="020F0502020204030204" pitchFamily="34" charset="0"/>
                <a:cs typeface="Times New Roman" panose="02020603050405020304" pitchFamily="18" charset="0"/>
              </a:rPr>
              <a:t>PyTorch</a:t>
            </a: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 library provided by the </a:t>
            </a: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Google Colab with 16GB RAM </a:t>
            </a: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and the total time for the training process was near about 45 minutes.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The value of total loss was initially high during the training process. As the progression of the training occurred the loss value started getting lower. When the training started at first, the value of the </a:t>
            </a: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initial total loss was near about 5.67</a:t>
            </a: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 and then the value of the loss gradually dropped to a point at </a:t>
            </a: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0.66</a:t>
            </a: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 And for the </a:t>
            </a: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class loss was near about 3.975 </a:t>
            </a: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and dropped finally in the last iteration to </a:t>
            </a: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0.208</a:t>
            </a: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6019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FA2007C-62F9-8760-C1FC-E30D49F53037}"/>
              </a:ext>
            </a:extLst>
          </p:cNvPr>
          <p:cNvSpPr>
            <a:spLocks noGrp="1"/>
          </p:cNvSpPr>
          <p:nvPr>
            <p:ph idx="1"/>
          </p:nvPr>
        </p:nvSpPr>
        <p:spPr>
          <a:xfrm>
            <a:off x="3165986" y="5810864"/>
            <a:ext cx="5801033" cy="492194"/>
          </a:xfrm>
        </p:spPr>
        <p:txBody>
          <a:bodyPr>
            <a:normAutofit fontScale="92500"/>
          </a:bodyPr>
          <a:lstStyle/>
          <a:p>
            <a:pPr marL="0" indent="0">
              <a:buNone/>
            </a:pPr>
            <a:r>
              <a:rPr lang="en-IN" sz="1800" b="1" dirty="0"/>
              <a:t>Fig.12</a:t>
            </a:r>
            <a:r>
              <a:rPr lang="en-IN" sz="1800" dirty="0"/>
              <a:t>, Class loss &amp; Total loss graphs during the training process</a:t>
            </a:r>
          </a:p>
        </p:txBody>
      </p:sp>
      <p:pic>
        <p:nvPicPr>
          <p:cNvPr id="7" name="Picture 6">
            <a:extLst>
              <a:ext uri="{FF2B5EF4-FFF2-40B4-BE49-F238E27FC236}">
                <a16:creationId xmlns:a16="http://schemas.microsoft.com/office/drawing/2014/main" id="{2242550C-9950-A58E-5CA5-26C65E7E93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6529" y="1531373"/>
            <a:ext cx="3516220" cy="2484473"/>
          </a:xfrm>
          <a:prstGeom prst="rect">
            <a:avLst/>
          </a:prstGeom>
        </p:spPr>
      </p:pic>
      <p:pic>
        <p:nvPicPr>
          <p:cNvPr id="8" name="Picture 7">
            <a:extLst>
              <a:ext uri="{FF2B5EF4-FFF2-40B4-BE49-F238E27FC236}">
                <a16:creationId xmlns:a16="http://schemas.microsoft.com/office/drawing/2014/main" id="{7A53616C-03C3-833F-150D-3018C1222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31373"/>
            <a:ext cx="3526129" cy="2484473"/>
          </a:xfrm>
          <a:prstGeom prst="rect">
            <a:avLst/>
          </a:prstGeom>
        </p:spPr>
      </p:pic>
    </p:spTree>
    <p:extLst>
      <p:ext uri="{BB962C8B-B14F-4D97-AF65-F5344CB8AC3E}">
        <p14:creationId xmlns:p14="http://schemas.microsoft.com/office/powerpoint/2010/main" val="2047382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ED37-A7A9-CC9D-A96D-F686E915AA75}"/>
              </a:ext>
            </a:extLst>
          </p:cNvPr>
          <p:cNvSpPr>
            <a:spLocks noGrp="1"/>
          </p:cNvSpPr>
          <p:nvPr>
            <p:ph type="title"/>
          </p:nvPr>
        </p:nvSpPr>
        <p:spPr/>
        <p:txBody>
          <a:bodyPr/>
          <a:lstStyle/>
          <a:p>
            <a:r>
              <a:rPr lang="en-IN" b="1" dirty="0">
                <a:solidFill>
                  <a:srgbClr val="000000"/>
                </a:solidFill>
                <a:latin typeface="Century Gothic" panose="020B0502020202020204" pitchFamily="34" charset="0"/>
              </a:rPr>
              <a:t>METRICS</a:t>
            </a:r>
            <a:endParaRPr lang="en-IN" dirty="0"/>
          </a:p>
        </p:txBody>
      </p:sp>
      <p:sp>
        <p:nvSpPr>
          <p:cNvPr id="3" name="Content Placeholder 2">
            <a:extLst>
              <a:ext uri="{FF2B5EF4-FFF2-40B4-BE49-F238E27FC236}">
                <a16:creationId xmlns:a16="http://schemas.microsoft.com/office/drawing/2014/main" id="{2A06EC52-F924-D0DB-D061-CF8501D06B11}"/>
              </a:ext>
            </a:extLst>
          </p:cNvPr>
          <p:cNvSpPr>
            <a:spLocks noGrp="1"/>
          </p:cNvSpPr>
          <p:nvPr>
            <p:ph idx="1"/>
          </p:nvPr>
        </p:nvSpPr>
        <p:spPr>
          <a:xfrm>
            <a:off x="838200" y="1825625"/>
            <a:ext cx="10515600" cy="1478014"/>
          </a:xfrm>
        </p:spPr>
        <p:txBody>
          <a:bodyPr/>
          <a:lstStyle/>
          <a:p>
            <a:r>
              <a:rPr lang="en-US" b="0" i="0" dirty="0">
                <a:solidFill>
                  <a:srgbClr val="292929"/>
                </a:solidFill>
                <a:effectLst/>
                <a:latin typeface="Times New Roman" panose="02020603050405020304" pitchFamily="18" charset="0"/>
                <a:cs typeface="Times New Roman" panose="02020603050405020304" pitchFamily="18" charset="0"/>
              </a:rPr>
              <a:t>Average Precision (AP) and mean Average Precision (</a:t>
            </a:r>
            <a:r>
              <a:rPr lang="en-US" b="0" i="0" dirty="0" err="1">
                <a:solidFill>
                  <a:srgbClr val="292929"/>
                </a:solidFill>
                <a:effectLst/>
                <a:latin typeface="Times New Roman" panose="02020603050405020304" pitchFamily="18" charset="0"/>
                <a:cs typeface="Times New Roman" panose="02020603050405020304" pitchFamily="18" charset="0"/>
              </a:rPr>
              <a:t>mAP</a:t>
            </a:r>
            <a:r>
              <a:rPr lang="en-US" b="0" i="0" dirty="0">
                <a:solidFill>
                  <a:srgbClr val="292929"/>
                </a:solidFill>
                <a:effectLst/>
                <a:latin typeface="Times New Roman" panose="02020603050405020304" pitchFamily="18" charset="0"/>
                <a:cs typeface="Times New Roman" panose="02020603050405020304" pitchFamily="18" charset="0"/>
              </a:rPr>
              <a:t>) are the most popular metrics used to evaluate object detection models such as Faster R_CNN, Mask R-CNN, YOLO among others.</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25ACE5A-ABFD-043E-389D-98FFC93B8E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687" y="3438576"/>
            <a:ext cx="9626600" cy="1968500"/>
          </a:xfrm>
          <a:prstGeom prst="rect">
            <a:avLst/>
          </a:prstGeom>
        </p:spPr>
      </p:pic>
    </p:spTree>
    <p:extLst>
      <p:ext uri="{BB962C8B-B14F-4D97-AF65-F5344CB8AC3E}">
        <p14:creationId xmlns:p14="http://schemas.microsoft.com/office/powerpoint/2010/main" val="3296764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ED37-A7A9-CC9D-A96D-F686E915AA75}"/>
              </a:ext>
            </a:extLst>
          </p:cNvPr>
          <p:cNvSpPr>
            <a:spLocks noGrp="1"/>
          </p:cNvSpPr>
          <p:nvPr>
            <p:ph type="title"/>
          </p:nvPr>
        </p:nvSpPr>
        <p:spPr/>
        <p:txBody>
          <a:bodyPr/>
          <a:lstStyle/>
          <a:p>
            <a:r>
              <a:rPr lang="en-IN" b="1" dirty="0">
                <a:latin typeface="Century Gothic" panose="020B0502020202020204" pitchFamily="34" charset="0"/>
              </a:rPr>
              <a:t>OBJECTIVE</a:t>
            </a:r>
          </a:p>
        </p:txBody>
      </p:sp>
      <p:sp>
        <p:nvSpPr>
          <p:cNvPr id="3" name="Content Placeholder 2">
            <a:extLst>
              <a:ext uri="{FF2B5EF4-FFF2-40B4-BE49-F238E27FC236}">
                <a16:creationId xmlns:a16="http://schemas.microsoft.com/office/drawing/2014/main" id="{2A06EC52-F924-D0DB-D061-CF8501D06B11}"/>
              </a:ext>
            </a:extLst>
          </p:cNvPr>
          <p:cNvSpPr>
            <a:spLocks noGrp="1"/>
          </p:cNvSpPr>
          <p:nvPr>
            <p:ph idx="1"/>
          </p:nvPr>
        </p:nvSpPr>
        <p:spPr/>
        <p:txBody>
          <a:bodyPr/>
          <a:lstStyle/>
          <a:p>
            <a:pPr marL="0" indent="0" algn="just">
              <a:buNone/>
            </a:pPr>
            <a:r>
              <a:rPr lang="en-IN" dirty="0"/>
              <a:t>	</a:t>
            </a:r>
            <a:r>
              <a:rPr lang="en-IN" sz="2800" dirty="0">
                <a:effectLst/>
                <a:latin typeface="Times New Roman" panose="02020603050405020304" pitchFamily="18" charset="0"/>
                <a:ea typeface="Calibri" panose="020F0502020204030204" pitchFamily="34" charset="0"/>
              </a:rPr>
              <a:t> . The project aims to create an automated waste detection system using “</a:t>
            </a:r>
            <a:r>
              <a:rPr lang="en-IN" sz="2800" b="1" dirty="0">
                <a:effectLst/>
                <a:latin typeface="Times New Roman" panose="02020603050405020304" pitchFamily="18" charset="0"/>
                <a:ea typeface="Calibri" panose="020F0502020204030204" pitchFamily="34" charset="0"/>
              </a:rPr>
              <a:t>Detectron2”</a:t>
            </a:r>
            <a:r>
              <a:rPr lang="en-IN" sz="2800" dirty="0">
                <a:effectLst/>
                <a:latin typeface="Times New Roman" panose="02020603050405020304" pitchFamily="18" charset="0"/>
                <a:ea typeface="Calibri" panose="020F0502020204030204" pitchFamily="34" charset="0"/>
              </a:rPr>
              <a:t>,</a:t>
            </a:r>
            <a:r>
              <a:rPr lang="en-US" sz="2800" dirty="0">
                <a:effectLst/>
                <a:latin typeface="Times New Roman" panose="02020603050405020304" pitchFamily="18" charset="0"/>
                <a:ea typeface="Calibri" panose="020F0502020204030204" pitchFamily="34" charset="0"/>
              </a:rPr>
              <a:t> a next-generation open-source object detection system from </a:t>
            </a:r>
            <a:r>
              <a:rPr lang="en-US" sz="2800" b="1" dirty="0">
                <a:effectLst/>
                <a:latin typeface="Times New Roman" panose="02020603050405020304" pitchFamily="18" charset="0"/>
                <a:ea typeface="Calibri" panose="020F0502020204030204" pitchFamily="34" charset="0"/>
              </a:rPr>
              <a:t>Facebook Artificial Intelligence Research (FAIR)</a:t>
            </a:r>
            <a:r>
              <a:rPr lang="en-US" sz="2800" dirty="0">
                <a:effectLst/>
                <a:latin typeface="Times New Roman" panose="02020603050405020304" pitchFamily="18" charset="0"/>
                <a:ea typeface="Calibri" panose="020F0502020204030204" pitchFamily="34" charset="0"/>
              </a:rPr>
              <a:t>,</a:t>
            </a:r>
            <a:r>
              <a:rPr lang="en-IN" dirty="0">
                <a:latin typeface="Times New Roman" panose="02020603050405020304" pitchFamily="18" charset="0"/>
                <a:ea typeface="Calibri" panose="020F0502020204030204" pitchFamily="34" charset="0"/>
              </a:rPr>
              <a:t> </a:t>
            </a:r>
            <a:r>
              <a:rPr lang="en-IN" sz="2800" dirty="0">
                <a:effectLst/>
                <a:latin typeface="Times New Roman" panose="02020603050405020304" pitchFamily="18" charset="0"/>
                <a:ea typeface="Calibri" panose="020F0502020204030204" pitchFamily="34" charset="0"/>
              </a:rPr>
              <a:t>that will gather the waste images taken from a camera with </a:t>
            </a:r>
            <a:r>
              <a:rPr lang="en-IN" sz="2800" b="1" dirty="0">
                <a:effectLst/>
                <a:latin typeface="Times New Roman" panose="02020603050405020304" pitchFamily="18" charset="0"/>
                <a:ea typeface="Calibri" panose="020F0502020204030204" pitchFamily="34" charset="0"/>
              </a:rPr>
              <a:t>instanc</a:t>
            </a:r>
            <a:r>
              <a:rPr lang="en-IN" b="1" dirty="0">
                <a:latin typeface="Times New Roman" panose="02020603050405020304" pitchFamily="18" charset="0"/>
                <a:ea typeface="Calibri" panose="020F0502020204030204" pitchFamily="34" charset="0"/>
              </a:rPr>
              <a:t>e </a:t>
            </a:r>
            <a:r>
              <a:rPr lang="en-IN" sz="2800" b="1" dirty="0">
                <a:effectLst/>
                <a:latin typeface="Times New Roman" panose="02020603050405020304" pitchFamily="18" charset="0"/>
                <a:ea typeface="Calibri" panose="020F0502020204030204" pitchFamily="34" charset="0"/>
              </a:rPr>
              <a:t>segmentation, detection &amp; prediction, and categorize</a:t>
            </a:r>
            <a:r>
              <a:rPr lang="en-IN" sz="2800" dirty="0">
                <a:effectLst/>
                <a:latin typeface="Times New Roman" panose="02020603050405020304" pitchFamily="18" charset="0"/>
                <a:ea typeface="Calibri" panose="020F0502020204030204" pitchFamily="34" charset="0"/>
              </a:rPr>
              <a:t> the waste materials into </a:t>
            </a:r>
            <a:r>
              <a:rPr lang="en-IN" sz="2800" b="1" dirty="0">
                <a:effectLst/>
                <a:latin typeface="Times New Roman" panose="02020603050405020304" pitchFamily="18" charset="0"/>
                <a:ea typeface="Calibri" panose="020F0502020204030204" pitchFamily="34" charset="0"/>
              </a:rPr>
              <a:t>60 categories</a:t>
            </a:r>
            <a:r>
              <a:rPr lang="en-IN" sz="2800" dirty="0">
                <a:effectLst/>
                <a:latin typeface="Times New Roman" panose="02020603050405020304" pitchFamily="18" charset="0"/>
                <a:ea typeface="Calibri" panose="020F0502020204030204" pitchFamily="34" charset="0"/>
              </a:rPr>
              <a:t> so that </a:t>
            </a:r>
            <a:r>
              <a:rPr lang="en-IN" sz="2800" dirty="0">
                <a:effectLst/>
                <a:highlight>
                  <a:srgbClr val="FFFF00"/>
                </a:highlight>
                <a:latin typeface="Times New Roman" panose="02020603050405020304" pitchFamily="18" charset="0"/>
                <a:ea typeface="Calibri" panose="020F0502020204030204" pitchFamily="34" charset="0"/>
              </a:rPr>
              <a:t>the waste can be properly dumped in the recyclable and non-recyclable type</a:t>
            </a:r>
            <a:r>
              <a:rPr lang="en-IN" sz="2800" dirty="0">
                <a:effectLst/>
                <a:latin typeface="Times New Roman" panose="02020603050405020304" pitchFamily="18" charset="0"/>
                <a:ea typeface="Calibri" panose="020F0502020204030204" pitchFamily="34" charset="0"/>
              </a:rPr>
              <a:t>.</a:t>
            </a:r>
            <a:endParaRPr lang="en-IN" dirty="0"/>
          </a:p>
        </p:txBody>
      </p:sp>
      <p:pic>
        <p:nvPicPr>
          <p:cNvPr id="5" name="Picture 4">
            <a:extLst>
              <a:ext uri="{FF2B5EF4-FFF2-40B4-BE49-F238E27FC236}">
                <a16:creationId xmlns:a16="http://schemas.microsoft.com/office/drawing/2014/main" id="{988BB776-03A3-8668-D8CE-E91600B23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753" y="4201221"/>
            <a:ext cx="5711412" cy="3215885"/>
          </a:xfrm>
          <a:prstGeom prst="rect">
            <a:avLst/>
          </a:prstGeom>
        </p:spPr>
      </p:pic>
      <p:pic>
        <p:nvPicPr>
          <p:cNvPr id="9" name="Picture 8">
            <a:extLst>
              <a:ext uri="{FF2B5EF4-FFF2-40B4-BE49-F238E27FC236}">
                <a16:creationId xmlns:a16="http://schemas.microsoft.com/office/drawing/2014/main" id="{B188F2B7-EF09-17A0-E43B-5C84B6AED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5912" y="5257133"/>
            <a:ext cx="4991100" cy="914400"/>
          </a:xfrm>
          <a:prstGeom prst="rect">
            <a:avLst/>
          </a:prstGeom>
        </p:spPr>
      </p:pic>
    </p:spTree>
    <p:extLst>
      <p:ext uri="{BB962C8B-B14F-4D97-AF65-F5344CB8AC3E}">
        <p14:creationId xmlns:p14="http://schemas.microsoft.com/office/powerpoint/2010/main" val="228090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06EC52-F924-D0DB-D061-CF8501D06B11}"/>
              </a:ext>
            </a:extLst>
          </p:cNvPr>
          <p:cNvSpPr>
            <a:spLocks noGrp="1"/>
          </p:cNvSpPr>
          <p:nvPr>
            <p:ph idx="1"/>
          </p:nvPr>
        </p:nvSpPr>
        <p:spPr>
          <a:xfrm>
            <a:off x="651387" y="1534702"/>
            <a:ext cx="11117825" cy="3788595"/>
          </a:xfrm>
        </p:spPr>
        <p:txBody>
          <a:bodyPr/>
          <a:lstStyle/>
          <a:p>
            <a:r>
              <a:rPr lang="en-US" b="1" dirty="0">
                <a:latin typeface="Times New Roman" panose="02020603050405020304" pitchFamily="18" charset="0"/>
                <a:cs typeface="Times New Roman" panose="02020603050405020304" pitchFamily="18" charset="0"/>
              </a:rPr>
              <a:t>True Positive (TP) </a:t>
            </a:r>
            <a:r>
              <a:rPr lang="en-US" dirty="0">
                <a:latin typeface="Times New Roman" panose="02020603050405020304" pitchFamily="18" charset="0"/>
                <a:cs typeface="Times New Roman" panose="02020603050405020304" pitchFamily="18" charset="0"/>
              </a:rPr>
              <a:t>— Correct detection made by the model.</a:t>
            </a:r>
          </a:p>
          <a:p>
            <a:r>
              <a:rPr lang="en-US" b="1" dirty="0">
                <a:latin typeface="Times New Roman" panose="02020603050405020304" pitchFamily="18" charset="0"/>
                <a:cs typeface="Times New Roman" panose="02020603050405020304" pitchFamily="18" charset="0"/>
              </a:rPr>
              <a:t>False Positive (FP) </a:t>
            </a:r>
            <a:r>
              <a:rPr lang="en-US" dirty="0">
                <a:latin typeface="Times New Roman" panose="02020603050405020304" pitchFamily="18" charset="0"/>
                <a:cs typeface="Times New Roman" panose="02020603050405020304" pitchFamily="18" charset="0"/>
              </a:rPr>
              <a:t>— Incorrect detection made by the detector.</a:t>
            </a:r>
          </a:p>
          <a:p>
            <a:r>
              <a:rPr lang="en-US" b="1" dirty="0">
                <a:latin typeface="Times New Roman" panose="02020603050405020304" pitchFamily="18" charset="0"/>
                <a:cs typeface="Times New Roman" panose="02020603050405020304" pitchFamily="18" charset="0"/>
              </a:rPr>
              <a:t>False Negative (FN) </a:t>
            </a:r>
            <a:r>
              <a:rPr lang="en-US" dirty="0">
                <a:latin typeface="Times New Roman" panose="02020603050405020304" pitchFamily="18" charset="0"/>
                <a:cs typeface="Times New Roman" panose="02020603050405020304" pitchFamily="18" charset="0"/>
              </a:rPr>
              <a:t>— A Ground-truth missed (not detected) by the object detector.</a:t>
            </a:r>
          </a:p>
          <a:p>
            <a:r>
              <a:rPr lang="en-US" b="1" dirty="0">
                <a:latin typeface="Times New Roman" panose="02020603050405020304" pitchFamily="18" charset="0"/>
                <a:cs typeface="Times New Roman" panose="02020603050405020304" pitchFamily="18" charset="0"/>
              </a:rPr>
              <a:t>True Negative (TN) </a:t>
            </a:r>
            <a:r>
              <a:rPr lang="en-US" dirty="0">
                <a:latin typeface="Times New Roman" panose="02020603050405020304" pitchFamily="18" charset="0"/>
                <a:cs typeface="Times New Roman" panose="02020603050405020304" pitchFamily="18" charset="0"/>
              </a:rPr>
              <a:t>—This is back </a:t>
            </a:r>
            <a:r>
              <a:rPr lang="en-US" dirty="0" err="1">
                <a:latin typeface="Times New Roman" panose="02020603050405020304" pitchFamily="18" charset="0"/>
                <a:cs typeface="Times New Roman" panose="02020603050405020304" pitchFamily="18" charset="0"/>
              </a:rPr>
              <a:t>gound</a:t>
            </a:r>
            <a:r>
              <a:rPr lang="en-US" dirty="0">
                <a:latin typeface="Times New Roman" panose="02020603050405020304" pitchFamily="18" charset="0"/>
                <a:cs typeface="Times New Roman" panose="02020603050405020304" pitchFamily="18" charset="0"/>
              </a:rPr>
              <a:t> region correctly not detected by the model. This metric is not used in object detection because such regions are not explicitly annotated when preparing the annotations.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4957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6F637319-44D8-DA5B-C259-1DF5F4BC9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597" y="4193068"/>
            <a:ext cx="4400762" cy="158980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4C7840E3-E4B1-E40F-A63E-318D887588AE}"/>
              </a:ext>
            </a:extLst>
          </p:cNvPr>
          <p:cNvSpPr>
            <a:spLocks noGrp="1"/>
          </p:cNvSpPr>
          <p:nvPr>
            <p:ph idx="1"/>
          </p:nvPr>
        </p:nvSpPr>
        <p:spPr>
          <a:xfrm>
            <a:off x="537087" y="443449"/>
            <a:ext cx="11117825" cy="2840525"/>
          </a:xfrm>
        </p:spPr>
        <p:txBody>
          <a:bodyPr/>
          <a:lstStyle/>
          <a:p>
            <a:pPr marL="0" marR="0" indent="0" algn="l" rtl="0" eaLnBrk="0" fontAlgn="base" latinLnBrk="0" hangingPunct="0">
              <a:spcBef>
                <a:spcPts val="0"/>
              </a:spcBef>
              <a:spcAft>
                <a:spcPts val="0"/>
              </a:spcAft>
            </a:pPr>
            <a:r>
              <a:rPr lang="en-US" sz="2800" b="1" i="0" kern="1200" baseline="0" dirty="0">
                <a:ln>
                  <a:noFill/>
                </a:ln>
                <a:solidFill>
                  <a:srgbClr val="292929"/>
                </a:solidFill>
                <a:effectLst/>
                <a:latin typeface="Times New Roman" panose="02020603050405020304" pitchFamily="18" charset="0"/>
                <a:ea typeface="+mn-ea"/>
                <a:cs typeface="Times New Roman" panose="02020603050405020304" pitchFamily="18" charset="0"/>
              </a:rPr>
              <a:t> Intersection over Union (</a:t>
            </a:r>
            <a:r>
              <a:rPr lang="en-US" sz="2800" b="1" i="0" kern="1200" baseline="0" dirty="0" err="1">
                <a:ln>
                  <a:noFill/>
                </a:ln>
                <a:solidFill>
                  <a:srgbClr val="292929"/>
                </a:solidFill>
                <a:effectLst/>
                <a:latin typeface="Times New Roman" panose="02020603050405020304" pitchFamily="18" charset="0"/>
                <a:ea typeface="+mn-ea"/>
                <a:cs typeface="Times New Roman" panose="02020603050405020304" pitchFamily="18" charset="0"/>
              </a:rPr>
              <a:t>IoU</a:t>
            </a:r>
            <a:r>
              <a:rPr lang="en-US" sz="2800" b="1" i="0" kern="1200" baseline="0" dirty="0">
                <a:ln>
                  <a:noFill/>
                </a:ln>
                <a:solidFill>
                  <a:srgbClr val="292929"/>
                </a:solidFill>
                <a:effectLst/>
                <a:latin typeface="Times New Roman" panose="02020603050405020304" pitchFamily="18" charset="0"/>
                <a:ea typeface="+mn-ea"/>
                <a:cs typeface="Times New Roman" panose="02020603050405020304" pitchFamily="18" charset="0"/>
              </a:rPr>
              <a:t>)</a:t>
            </a:r>
            <a:endParaRPr lang="en-IN" dirty="0">
              <a:effectLst/>
            </a:endParaRPr>
          </a:p>
          <a:p>
            <a:pPr marL="0" marR="0" indent="0" algn="l" rtl="0" eaLnBrk="0" fontAlgn="base" latinLnBrk="0" hangingPunct="0">
              <a:spcBef>
                <a:spcPts val="0"/>
              </a:spcBef>
              <a:spcAft>
                <a:spcPts val="0"/>
              </a:spcAft>
              <a:buNone/>
            </a:pPr>
            <a:r>
              <a:rPr lang="en-US" sz="2800" b="0" i="0" kern="1200" baseline="0" dirty="0">
                <a:ln>
                  <a:noFill/>
                </a:ln>
                <a:solidFill>
                  <a:srgbClr val="292929"/>
                </a:solidFill>
                <a:effectLst/>
                <a:latin typeface="Times New Roman" panose="02020603050405020304" pitchFamily="18" charset="0"/>
                <a:ea typeface="+mn-ea"/>
                <a:cs typeface="Times New Roman" panose="02020603050405020304" pitchFamily="18" charset="0"/>
              </a:rPr>
              <a:t>	</a:t>
            </a:r>
          </a:p>
          <a:p>
            <a:pPr marL="0" marR="0" indent="0" algn="l" rtl="0" eaLnBrk="0" fontAlgn="base" latinLnBrk="0" hangingPunct="0">
              <a:spcBef>
                <a:spcPts val="0"/>
              </a:spcBef>
              <a:spcAft>
                <a:spcPts val="0"/>
              </a:spcAft>
              <a:buNone/>
            </a:pPr>
            <a:r>
              <a:rPr lang="en-US" dirty="0">
                <a:solidFill>
                  <a:srgbClr val="292929"/>
                </a:solidFill>
                <a:latin typeface="Times New Roman" panose="02020603050405020304" pitchFamily="18" charset="0"/>
                <a:cs typeface="Times New Roman" panose="02020603050405020304" pitchFamily="18" charset="0"/>
              </a:rPr>
              <a:t>	</a:t>
            </a:r>
            <a:r>
              <a:rPr lang="en-US" sz="2800" b="0" i="0" kern="1200" baseline="0" dirty="0" err="1">
                <a:ln>
                  <a:noFill/>
                </a:ln>
                <a:solidFill>
                  <a:srgbClr val="292929"/>
                </a:solidFill>
                <a:effectLst/>
                <a:latin typeface="Times New Roman" panose="02020603050405020304" pitchFamily="18" charset="0"/>
                <a:ea typeface="+mn-ea"/>
                <a:cs typeface="Times New Roman" panose="02020603050405020304" pitchFamily="18" charset="0"/>
              </a:rPr>
              <a:t>IoU</a:t>
            </a:r>
            <a:r>
              <a:rPr lang="en-US" sz="2800" b="0" i="0" kern="1200" baseline="0" dirty="0">
                <a:ln>
                  <a:noFill/>
                </a:ln>
                <a:solidFill>
                  <a:srgbClr val="292929"/>
                </a:solidFill>
                <a:effectLst/>
                <a:latin typeface="Times New Roman" panose="02020603050405020304" pitchFamily="18" charset="0"/>
                <a:ea typeface="+mn-ea"/>
                <a:cs typeface="Times New Roman" panose="02020603050405020304" pitchFamily="18" charset="0"/>
              </a:rPr>
              <a:t> metric in object detection evaluates the degree of overlap between the ground</a:t>
            </a:r>
            <a:r>
              <a:rPr lang="en-US" sz="2800" b="0" i="1" kern="1200" baseline="0" dirty="0">
                <a:ln>
                  <a:noFill/>
                </a:ln>
                <a:solidFill>
                  <a:srgbClr val="292929"/>
                </a:solidFill>
                <a:effectLst/>
                <a:latin typeface="Times New Roman" panose="02020603050405020304" pitchFamily="18" charset="0"/>
                <a:ea typeface="+mn-ea"/>
                <a:cs typeface="Times New Roman" panose="02020603050405020304" pitchFamily="18" charset="0"/>
              </a:rPr>
              <a:t>(</a:t>
            </a:r>
            <a:r>
              <a:rPr lang="en-US" sz="2800" b="0" i="1" kern="1200" baseline="0" dirty="0" err="1">
                <a:ln>
                  <a:noFill/>
                </a:ln>
                <a:solidFill>
                  <a:srgbClr val="292929"/>
                </a:solidFill>
                <a:effectLst/>
                <a:latin typeface="Times New Roman" panose="02020603050405020304" pitchFamily="18" charset="0"/>
                <a:ea typeface="+mn-ea"/>
                <a:cs typeface="Times New Roman" panose="02020603050405020304" pitchFamily="18" charset="0"/>
              </a:rPr>
              <a:t>gt</a:t>
            </a:r>
            <a:r>
              <a:rPr lang="en-US" sz="2800" b="0" i="1" kern="1200" baseline="0" dirty="0">
                <a:ln>
                  <a:noFill/>
                </a:ln>
                <a:solidFill>
                  <a:srgbClr val="292929"/>
                </a:solidFill>
                <a:effectLst/>
                <a:latin typeface="Times New Roman" panose="02020603050405020304" pitchFamily="18" charset="0"/>
                <a:ea typeface="+mn-ea"/>
                <a:cs typeface="Times New Roman" panose="02020603050405020304" pitchFamily="18" charset="0"/>
              </a:rPr>
              <a:t>)</a:t>
            </a:r>
            <a:r>
              <a:rPr lang="en-US" sz="2800" b="0" i="0" kern="1200" baseline="0" dirty="0">
                <a:ln>
                  <a:noFill/>
                </a:ln>
                <a:solidFill>
                  <a:srgbClr val="292929"/>
                </a:solidFill>
                <a:effectLst/>
                <a:latin typeface="Times New Roman" panose="02020603050405020304" pitchFamily="18" charset="0"/>
                <a:ea typeface="+mn-ea"/>
                <a:cs typeface="Times New Roman" panose="02020603050405020304" pitchFamily="18" charset="0"/>
              </a:rPr>
              <a:t> truth and prediction</a:t>
            </a:r>
            <a:r>
              <a:rPr lang="en-US" sz="2800" b="0" i="1" kern="1200" baseline="0" dirty="0">
                <a:ln>
                  <a:noFill/>
                </a:ln>
                <a:solidFill>
                  <a:srgbClr val="292929"/>
                </a:solidFill>
                <a:effectLst/>
                <a:latin typeface="Times New Roman" panose="02020603050405020304" pitchFamily="18" charset="0"/>
                <a:ea typeface="+mn-ea"/>
                <a:cs typeface="Times New Roman" panose="02020603050405020304" pitchFamily="18" charset="0"/>
              </a:rPr>
              <a:t>(pd)</a:t>
            </a:r>
            <a:r>
              <a:rPr lang="en-US" sz="2800" b="0" i="0" kern="1200" baseline="0" dirty="0">
                <a:ln>
                  <a:noFill/>
                </a:ln>
                <a:solidFill>
                  <a:srgbClr val="292929"/>
                </a:solidFill>
                <a:effectLst/>
                <a:latin typeface="Times New Roman" panose="02020603050405020304" pitchFamily="18" charset="0"/>
                <a:ea typeface="+mn-ea"/>
                <a:cs typeface="Times New Roman" panose="02020603050405020304" pitchFamily="18" charset="0"/>
              </a:rPr>
              <a:t>. The ground-truth and the prediction can be of any shape </a:t>
            </a:r>
            <a:r>
              <a:rPr lang="en-US" dirty="0">
                <a:solidFill>
                  <a:srgbClr val="292929"/>
                </a:solidFill>
                <a:latin typeface="Times New Roman" panose="02020603050405020304" pitchFamily="18" charset="0"/>
                <a:cs typeface="Times New Roman" panose="02020603050405020304" pitchFamily="18" charset="0"/>
              </a:rPr>
              <a:t>as </a:t>
            </a:r>
            <a:r>
              <a:rPr lang="en-US" sz="2800" b="0" i="0" kern="1200" baseline="0" dirty="0">
                <a:ln>
                  <a:noFill/>
                </a:ln>
                <a:solidFill>
                  <a:srgbClr val="292929"/>
                </a:solidFill>
                <a:effectLst/>
                <a:latin typeface="Times New Roman" panose="02020603050405020304" pitchFamily="18" charset="0"/>
                <a:ea typeface="+mn-ea"/>
                <a:cs typeface="Times New Roman" panose="02020603050405020304" pitchFamily="18" charset="0"/>
              </a:rPr>
              <a:t>rectangular box, circle, or even irregular shape).</a:t>
            </a:r>
          </a:p>
          <a:p>
            <a:pPr marL="0" marR="0" indent="0" algn="l" rtl="0" eaLnBrk="0" fontAlgn="base" latinLnBrk="0" hangingPunct="0">
              <a:spcBef>
                <a:spcPts val="0"/>
              </a:spcBef>
              <a:spcAft>
                <a:spcPts val="0"/>
              </a:spcAft>
              <a:buNone/>
            </a:pPr>
            <a:endParaRPr lang="en-US" dirty="0">
              <a:solidFill>
                <a:srgbClr val="292929"/>
              </a:solidFill>
              <a:latin typeface="Times New Roman" panose="02020603050405020304" pitchFamily="18" charset="0"/>
              <a:cs typeface="Times New Roman" panose="02020603050405020304" pitchFamily="18" charset="0"/>
            </a:endParaRPr>
          </a:p>
          <a:p>
            <a:pPr marL="0" marR="0" indent="0" algn="l" rtl="0" eaLnBrk="0" fontAlgn="base" latinLnBrk="0" hangingPunct="0">
              <a:spcBef>
                <a:spcPts val="0"/>
              </a:spcBef>
              <a:spcAft>
                <a:spcPts val="0"/>
              </a:spcAft>
              <a:buNone/>
            </a:pPr>
            <a:endParaRPr lang="en-IN" dirty="0">
              <a:effectLst/>
            </a:endParaRPr>
          </a:p>
        </p:txBody>
      </p:sp>
      <p:pic>
        <p:nvPicPr>
          <p:cNvPr id="7" name="Picture 6">
            <a:extLst>
              <a:ext uri="{FF2B5EF4-FFF2-40B4-BE49-F238E27FC236}">
                <a16:creationId xmlns:a16="http://schemas.microsoft.com/office/drawing/2014/main" id="{31724655-7414-3905-879B-C18D310CC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224" y="4181728"/>
            <a:ext cx="4127500" cy="1981200"/>
          </a:xfrm>
          <a:prstGeom prst="rect">
            <a:avLst/>
          </a:prstGeom>
        </p:spPr>
      </p:pic>
    </p:spTree>
    <p:extLst>
      <p:ext uri="{BB962C8B-B14F-4D97-AF65-F5344CB8AC3E}">
        <p14:creationId xmlns:p14="http://schemas.microsoft.com/office/powerpoint/2010/main" val="932598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C7840E3-E4B1-E40F-A63E-318D887588AE}"/>
              </a:ext>
            </a:extLst>
          </p:cNvPr>
          <p:cNvSpPr>
            <a:spLocks noGrp="1"/>
          </p:cNvSpPr>
          <p:nvPr>
            <p:ph idx="1"/>
          </p:nvPr>
        </p:nvSpPr>
        <p:spPr>
          <a:xfrm>
            <a:off x="537087" y="443449"/>
            <a:ext cx="11117825" cy="3294063"/>
          </a:xfrm>
        </p:spPr>
        <p:txBody>
          <a:bodyPr>
            <a:noAutofit/>
          </a:bodyPr>
          <a:lstStyle/>
          <a:p>
            <a:pPr marL="0" marR="0" indent="0" algn="l" rtl="0" eaLnBrk="0" fontAlgn="base" latinLnBrk="0" hangingPunct="0">
              <a:spcBef>
                <a:spcPts val="0"/>
              </a:spcBef>
              <a:spcAft>
                <a:spcPts val="0"/>
              </a:spcAft>
              <a:buNone/>
            </a:pPr>
            <a:r>
              <a:rPr lang="en-US" sz="2550" dirty="0">
                <a:effectLst/>
                <a:latin typeface="Times New Roman" panose="02020603050405020304" pitchFamily="18" charset="0"/>
                <a:cs typeface="Times New Roman" panose="02020603050405020304" pitchFamily="18" charset="0"/>
              </a:rPr>
              <a:t>	</a:t>
            </a:r>
            <a:r>
              <a:rPr lang="en-US" sz="2550" dirty="0" err="1">
                <a:effectLst/>
                <a:latin typeface="Times New Roman" panose="02020603050405020304" pitchFamily="18" charset="0"/>
                <a:cs typeface="Times New Roman" panose="02020603050405020304" pitchFamily="18" charset="0"/>
              </a:rPr>
              <a:t>IoU</a:t>
            </a:r>
            <a:r>
              <a:rPr lang="en-US" sz="2550" dirty="0">
                <a:effectLst/>
                <a:latin typeface="Times New Roman" panose="02020603050405020304" pitchFamily="18" charset="0"/>
                <a:cs typeface="Times New Roman" panose="02020603050405020304" pitchFamily="18" charset="0"/>
              </a:rPr>
              <a:t> ranges between 0 and 1 where 0 shows no overlap and 1 means perfect overlap between </a:t>
            </a:r>
            <a:r>
              <a:rPr lang="en-US" sz="2550" dirty="0" err="1">
                <a:effectLst/>
                <a:latin typeface="Times New Roman" panose="02020603050405020304" pitchFamily="18" charset="0"/>
                <a:cs typeface="Times New Roman" panose="02020603050405020304" pitchFamily="18" charset="0"/>
              </a:rPr>
              <a:t>gt</a:t>
            </a:r>
            <a:r>
              <a:rPr lang="en-US" sz="2550" dirty="0">
                <a:effectLst/>
                <a:latin typeface="Times New Roman" panose="02020603050405020304" pitchFamily="18" charset="0"/>
                <a:cs typeface="Times New Roman" panose="02020603050405020304" pitchFamily="18" charset="0"/>
              </a:rPr>
              <a:t> and pd. </a:t>
            </a:r>
            <a:r>
              <a:rPr lang="en-US" sz="2550" dirty="0" err="1">
                <a:effectLst/>
                <a:latin typeface="Times New Roman" panose="02020603050405020304" pitchFamily="18" charset="0"/>
                <a:cs typeface="Times New Roman" panose="02020603050405020304" pitchFamily="18" charset="0"/>
              </a:rPr>
              <a:t>IoU</a:t>
            </a:r>
            <a:r>
              <a:rPr lang="en-US" sz="2550" dirty="0">
                <a:effectLst/>
                <a:latin typeface="Times New Roman" panose="02020603050405020304" pitchFamily="18" charset="0"/>
                <a:cs typeface="Times New Roman" panose="02020603050405020304" pitchFamily="18" charset="0"/>
              </a:rPr>
              <a:t> is useful through </a:t>
            </a:r>
            <a:r>
              <a:rPr lang="en-US" sz="2550" dirty="0" err="1">
                <a:effectLst/>
                <a:latin typeface="Times New Roman" panose="02020603050405020304" pitchFamily="18" charset="0"/>
                <a:cs typeface="Times New Roman" panose="02020603050405020304" pitchFamily="18" charset="0"/>
              </a:rPr>
              <a:t>tresholding</a:t>
            </a:r>
            <a:r>
              <a:rPr lang="en-US" sz="2550" dirty="0">
                <a:effectLst/>
                <a:latin typeface="Times New Roman" panose="02020603050405020304" pitchFamily="18" charset="0"/>
                <a:cs typeface="Times New Roman" panose="02020603050405020304" pitchFamily="18" charset="0"/>
              </a:rPr>
              <a:t>, that is, we need a threshold (α, say) and using this threshold we can decide if a detection is correct or not.</a:t>
            </a:r>
          </a:p>
          <a:p>
            <a:pPr marL="0" marR="0" indent="0" algn="l" rtl="0" eaLnBrk="0" fontAlgn="base" latinLnBrk="0" hangingPunct="0">
              <a:spcBef>
                <a:spcPts val="0"/>
              </a:spcBef>
              <a:spcAft>
                <a:spcPts val="0"/>
              </a:spcAft>
              <a:buNone/>
            </a:pPr>
            <a:endParaRPr lang="en-US" sz="2550" dirty="0">
              <a:effectLst/>
              <a:latin typeface="Times New Roman" panose="02020603050405020304" pitchFamily="18" charset="0"/>
              <a:cs typeface="Times New Roman" panose="02020603050405020304" pitchFamily="18" charset="0"/>
            </a:endParaRPr>
          </a:p>
          <a:p>
            <a:pPr marL="0" marR="0" indent="0" algn="l" rtl="0" eaLnBrk="0" fontAlgn="base" latinLnBrk="0" hangingPunct="0">
              <a:spcBef>
                <a:spcPts val="0"/>
              </a:spcBef>
              <a:spcAft>
                <a:spcPts val="0"/>
              </a:spcAft>
              <a:buNone/>
            </a:pPr>
            <a:r>
              <a:rPr lang="en-US" sz="2550" dirty="0">
                <a:effectLst/>
                <a:latin typeface="Times New Roman" panose="02020603050405020304" pitchFamily="18" charset="0"/>
                <a:cs typeface="Times New Roman" panose="02020603050405020304" pitchFamily="18" charset="0"/>
              </a:rPr>
              <a:t>	For </a:t>
            </a:r>
            <a:r>
              <a:rPr lang="en-US" sz="2550" dirty="0" err="1">
                <a:effectLst/>
                <a:latin typeface="Times New Roman" panose="02020603050405020304" pitchFamily="18" charset="0"/>
                <a:cs typeface="Times New Roman" panose="02020603050405020304" pitchFamily="18" charset="0"/>
              </a:rPr>
              <a:t>IoU</a:t>
            </a:r>
            <a:r>
              <a:rPr lang="en-US" sz="2550" dirty="0">
                <a:effectLst/>
                <a:latin typeface="Times New Roman" panose="02020603050405020304" pitchFamily="18" charset="0"/>
                <a:cs typeface="Times New Roman" panose="02020603050405020304" pitchFamily="18" charset="0"/>
              </a:rPr>
              <a:t> </a:t>
            </a:r>
            <a:r>
              <a:rPr lang="en-US" sz="2550" dirty="0" err="1">
                <a:effectLst/>
                <a:latin typeface="Times New Roman" panose="02020603050405020304" pitchFamily="18" charset="0"/>
                <a:cs typeface="Times New Roman" panose="02020603050405020304" pitchFamily="18" charset="0"/>
              </a:rPr>
              <a:t>theshold</a:t>
            </a:r>
            <a:r>
              <a:rPr lang="en-US" sz="2550" dirty="0">
                <a:effectLst/>
                <a:latin typeface="Times New Roman" panose="02020603050405020304" pitchFamily="18" charset="0"/>
                <a:cs typeface="Times New Roman" panose="02020603050405020304" pitchFamily="18" charset="0"/>
              </a:rPr>
              <a:t> at α, True Positive(TP) is a detection for which </a:t>
            </a:r>
            <a:r>
              <a:rPr lang="en-US" sz="2550" dirty="0" err="1">
                <a:effectLst/>
                <a:latin typeface="Times New Roman" panose="02020603050405020304" pitchFamily="18" charset="0"/>
                <a:cs typeface="Times New Roman" panose="02020603050405020304" pitchFamily="18" charset="0"/>
              </a:rPr>
              <a:t>IoU</a:t>
            </a:r>
            <a:r>
              <a:rPr lang="en-US" sz="2550" dirty="0">
                <a:effectLst/>
                <a:latin typeface="Times New Roman" panose="02020603050405020304" pitchFamily="18" charset="0"/>
                <a:cs typeface="Times New Roman" panose="02020603050405020304" pitchFamily="18" charset="0"/>
              </a:rPr>
              <a:t>(</a:t>
            </a:r>
            <a:r>
              <a:rPr lang="en-US" sz="2550" dirty="0" err="1">
                <a:effectLst/>
                <a:latin typeface="Times New Roman" panose="02020603050405020304" pitchFamily="18" charset="0"/>
                <a:cs typeface="Times New Roman" panose="02020603050405020304" pitchFamily="18" charset="0"/>
              </a:rPr>
              <a:t>gt,pd</a:t>
            </a:r>
            <a:r>
              <a:rPr lang="en-US" sz="2550" dirty="0">
                <a:effectLst/>
                <a:latin typeface="Times New Roman" panose="02020603050405020304" pitchFamily="18" charset="0"/>
                <a:cs typeface="Times New Roman" panose="02020603050405020304" pitchFamily="18" charset="0"/>
              </a:rPr>
              <a:t>)≥ α and False Positive is a detection for which </a:t>
            </a:r>
            <a:r>
              <a:rPr lang="en-US" sz="2550" dirty="0" err="1">
                <a:effectLst/>
                <a:latin typeface="Times New Roman" panose="02020603050405020304" pitchFamily="18" charset="0"/>
                <a:cs typeface="Times New Roman" panose="02020603050405020304" pitchFamily="18" charset="0"/>
              </a:rPr>
              <a:t>IoU</a:t>
            </a:r>
            <a:r>
              <a:rPr lang="en-US" sz="2550" dirty="0">
                <a:effectLst/>
                <a:latin typeface="Times New Roman" panose="02020603050405020304" pitchFamily="18" charset="0"/>
                <a:cs typeface="Times New Roman" panose="02020603050405020304" pitchFamily="18" charset="0"/>
              </a:rPr>
              <a:t>(</a:t>
            </a:r>
            <a:r>
              <a:rPr lang="en-US" sz="2550" dirty="0" err="1">
                <a:effectLst/>
                <a:latin typeface="Times New Roman" panose="02020603050405020304" pitchFamily="18" charset="0"/>
                <a:cs typeface="Times New Roman" panose="02020603050405020304" pitchFamily="18" charset="0"/>
              </a:rPr>
              <a:t>gt,pd</a:t>
            </a:r>
            <a:r>
              <a:rPr lang="en-US" sz="2550" dirty="0">
                <a:effectLst/>
                <a:latin typeface="Times New Roman" panose="02020603050405020304" pitchFamily="18" charset="0"/>
                <a:cs typeface="Times New Roman" panose="02020603050405020304" pitchFamily="18" charset="0"/>
              </a:rPr>
              <a:t>)&lt; α. False Negative is a ground-truth missed together with </a:t>
            </a:r>
            <a:r>
              <a:rPr lang="en-US" sz="2550" dirty="0" err="1">
                <a:effectLst/>
                <a:latin typeface="Times New Roman" panose="02020603050405020304" pitchFamily="18" charset="0"/>
                <a:cs typeface="Times New Roman" panose="02020603050405020304" pitchFamily="18" charset="0"/>
              </a:rPr>
              <a:t>gt</a:t>
            </a:r>
            <a:r>
              <a:rPr lang="en-US" sz="2550" dirty="0">
                <a:effectLst/>
                <a:latin typeface="Times New Roman" panose="02020603050405020304" pitchFamily="18" charset="0"/>
                <a:cs typeface="Times New Roman" panose="02020603050405020304" pitchFamily="18" charset="0"/>
              </a:rPr>
              <a:t> for which </a:t>
            </a:r>
            <a:r>
              <a:rPr lang="en-US" sz="2550" dirty="0" err="1">
                <a:effectLst/>
                <a:latin typeface="Times New Roman" panose="02020603050405020304" pitchFamily="18" charset="0"/>
                <a:cs typeface="Times New Roman" panose="02020603050405020304" pitchFamily="18" charset="0"/>
              </a:rPr>
              <a:t>IoU</a:t>
            </a:r>
            <a:r>
              <a:rPr lang="en-US" sz="2550" dirty="0">
                <a:effectLst/>
                <a:latin typeface="Times New Roman" panose="02020603050405020304" pitchFamily="18" charset="0"/>
                <a:cs typeface="Times New Roman" panose="02020603050405020304" pitchFamily="18" charset="0"/>
              </a:rPr>
              <a:t>(</a:t>
            </a:r>
            <a:r>
              <a:rPr lang="en-US" sz="2550" dirty="0" err="1">
                <a:effectLst/>
                <a:latin typeface="Times New Roman" panose="02020603050405020304" pitchFamily="18" charset="0"/>
                <a:cs typeface="Times New Roman" panose="02020603050405020304" pitchFamily="18" charset="0"/>
              </a:rPr>
              <a:t>gt,pd</a:t>
            </a:r>
            <a:r>
              <a:rPr lang="en-US" sz="2550" dirty="0">
                <a:effectLst/>
                <a:latin typeface="Times New Roman" panose="02020603050405020304" pitchFamily="18" charset="0"/>
                <a:cs typeface="Times New Roman" panose="02020603050405020304" pitchFamily="18" charset="0"/>
              </a:rPr>
              <a:t>)&lt; α.</a:t>
            </a:r>
          </a:p>
          <a:p>
            <a:pPr marL="0" marR="0" indent="0" algn="l" rtl="0" eaLnBrk="0" fontAlgn="base" latinLnBrk="0" hangingPunct="0">
              <a:spcBef>
                <a:spcPts val="0"/>
              </a:spcBef>
              <a:spcAft>
                <a:spcPts val="0"/>
              </a:spcAft>
              <a:buNone/>
            </a:pPr>
            <a:endParaRPr lang="en-US" sz="2550" b="0" i="0" dirty="0">
              <a:solidFill>
                <a:srgbClr val="292929"/>
              </a:solidFill>
              <a:latin typeface="Times New Roman" panose="02020603050405020304" pitchFamily="18" charset="0"/>
              <a:cs typeface="Times New Roman" panose="02020603050405020304" pitchFamily="18" charset="0"/>
            </a:endParaRPr>
          </a:p>
          <a:p>
            <a:pPr marL="0" marR="0" indent="0" algn="l" rtl="0" eaLnBrk="0" fontAlgn="base" latinLnBrk="0" hangingPunct="0">
              <a:spcBef>
                <a:spcPts val="0"/>
              </a:spcBef>
              <a:spcAft>
                <a:spcPts val="0"/>
              </a:spcAft>
              <a:buNone/>
            </a:pPr>
            <a:r>
              <a:rPr lang="en-US" sz="2550" b="0" i="0" dirty="0">
                <a:solidFill>
                  <a:srgbClr val="292929"/>
                </a:solidFill>
                <a:effectLst/>
                <a:latin typeface="Times New Roman" panose="02020603050405020304" pitchFamily="18" charset="0"/>
                <a:cs typeface="Times New Roman" panose="02020603050405020304" pitchFamily="18" charset="0"/>
              </a:rPr>
              <a:t>Consider </a:t>
            </a:r>
            <a:r>
              <a:rPr lang="en-US" sz="2550" b="0" i="0" dirty="0" err="1">
                <a:solidFill>
                  <a:srgbClr val="292929"/>
                </a:solidFill>
                <a:effectLst/>
                <a:latin typeface="Times New Roman" panose="02020603050405020304" pitchFamily="18" charset="0"/>
                <a:cs typeface="Times New Roman" panose="02020603050405020304" pitchFamily="18" charset="0"/>
              </a:rPr>
              <a:t>IoU</a:t>
            </a:r>
            <a:r>
              <a:rPr lang="en-US" sz="2550" b="0" i="0" dirty="0">
                <a:solidFill>
                  <a:srgbClr val="292929"/>
                </a:solidFill>
                <a:effectLst/>
                <a:latin typeface="Times New Roman" panose="02020603050405020304" pitchFamily="18" charset="0"/>
                <a:cs typeface="Times New Roman" panose="02020603050405020304" pitchFamily="18" charset="0"/>
              </a:rPr>
              <a:t> threshold, α = 0.5 , then TP, FP and FNs can be identified as below</a:t>
            </a:r>
            <a:endParaRPr lang="en-IN" sz="2550" dirty="0">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889497F-E3D7-93A5-DC14-15E47FF5D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582" y="4054011"/>
            <a:ext cx="7138833" cy="2655508"/>
          </a:xfrm>
          <a:prstGeom prst="rect">
            <a:avLst/>
          </a:prstGeom>
        </p:spPr>
      </p:pic>
    </p:spTree>
    <p:extLst>
      <p:ext uri="{BB962C8B-B14F-4D97-AF65-F5344CB8AC3E}">
        <p14:creationId xmlns:p14="http://schemas.microsoft.com/office/powerpoint/2010/main" val="24182439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ED37-A7A9-CC9D-A96D-F686E915AA75}"/>
              </a:ext>
            </a:extLst>
          </p:cNvPr>
          <p:cNvSpPr>
            <a:spLocks noGrp="1"/>
          </p:cNvSpPr>
          <p:nvPr>
            <p:ph type="title"/>
          </p:nvPr>
        </p:nvSpPr>
        <p:spPr/>
        <p:txBody>
          <a:bodyPr/>
          <a:lstStyle/>
          <a:p>
            <a:r>
              <a:rPr lang="en-IN" sz="4400" b="1" kern="1200" dirty="0">
                <a:solidFill>
                  <a:srgbClr val="000000"/>
                </a:solidFill>
                <a:effectLst/>
                <a:latin typeface="Century Gothic" panose="020B0502020202020204" pitchFamily="34" charset="0"/>
                <a:ea typeface="+mj-ea"/>
                <a:cs typeface="+mj-cs"/>
              </a:rPr>
              <a:t>RESULT</a:t>
            </a:r>
            <a:endParaRPr lang="en-IN" dirty="0"/>
          </a:p>
        </p:txBody>
      </p:sp>
      <p:sp>
        <p:nvSpPr>
          <p:cNvPr id="3" name="Content Placeholder 2">
            <a:extLst>
              <a:ext uri="{FF2B5EF4-FFF2-40B4-BE49-F238E27FC236}">
                <a16:creationId xmlns:a16="http://schemas.microsoft.com/office/drawing/2014/main" id="{2A06EC52-F924-D0DB-D061-CF8501D06B11}"/>
              </a:ext>
            </a:extLst>
          </p:cNvPr>
          <p:cNvSpPr>
            <a:spLocks noGrp="1"/>
          </p:cNvSpPr>
          <p:nvPr>
            <p:ph idx="1"/>
          </p:nvPr>
        </p:nvSpPr>
        <p:spPr/>
        <p:txBody>
          <a:bodyPr/>
          <a:lstStyle/>
          <a:p>
            <a:r>
              <a:rPr lang="en-IN" sz="2800" dirty="0">
                <a:effectLst/>
                <a:latin typeface="Times New Roman" panose="02020603050405020304" pitchFamily="18" charset="0"/>
                <a:ea typeface="Calibri" panose="020F0502020204030204" pitchFamily="34" charset="0"/>
              </a:rPr>
              <a:t>In this project, the outcomes of the created model will be examined. The created model works reasonably on the test data. Out of 150 images, 60 – 70  images were quite accurately got predicted by the model which concludes that </a:t>
            </a:r>
            <a:r>
              <a:rPr lang="en-IN" sz="2800" b="1" dirty="0">
                <a:effectLst/>
                <a:latin typeface="Times New Roman" panose="02020603050405020304" pitchFamily="18" charset="0"/>
                <a:ea typeface="Calibri" panose="020F0502020204030204" pitchFamily="34" charset="0"/>
              </a:rPr>
              <a:t>the Average Precision rate of the model is near about 6.7%</a:t>
            </a:r>
            <a:r>
              <a:rPr lang="en-IN" sz="2800" dirty="0">
                <a:effectLst/>
                <a:latin typeface="Times New Roman" panose="02020603050405020304" pitchFamily="18" charset="0"/>
                <a:ea typeface="Calibri" panose="020F0502020204030204" pitchFamily="34" charset="0"/>
              </a:rPr>
              <a:t>.</a:t>
            </a:r>
          </a:p>
          <a:p>
            <a:r>
              <a:rPr lang="en-IN" sz="2800" dirty="0">
                <a:effectLst/>
                <a:latin typeface="Times New Roman" panose="02020603050405020304" pitchFamily="18" charset="0"/>
                <a:ea typeface="Calibri" panose="020F0502020204030204" pitchFamily="34" charset="0"/>
              </a:rPr>
              <a:t>The model quite precisely classifies the type of waste materials by detecting and segmenting the type of objects.</a:t>
            </a:r>
            <a:endParaRPr lang="en-IN" dirty="0"/>
          </a:p>
        </p:txBody>
      </p:sp>
    </p:spTree>
    <p:extLst>
      <p:ext uri="{BB962C8B-B14F-4D97-AF65-F5344CB8AC3E}">
        <p14:creationId xmlns:p14="http://schemas.microsoft.com/office/powerpoint/2010/main" val="97921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702ACA-F154-8F62-844B-AF5F1F338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691" y="434176"/>
            <a:ext cx="6780423" cy="3813359"/>
          </a:xfrm>
          <a:prstGeom prst="rect">
            <a:avLst/>
          </a:prstGeom>
        </p:spPr>
      </p:pic>
      <p:pic>
        <p:nvPicPr>
          <p:cNvPr id="5" name="Picture 4">
            <a:extLst>
              <a:ext uri="{FF2B5EF4-FFF2-40B4-BE49-F238E27FC236}">
                <a16:creationId xmlns:a16="http://schemas.microsoft.com/office/drawing/2014/main" id="{9A662B9A-9062-4346-3E62-7A897B0A9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0002" y="434176"/>
            <a:ext cx="4278876" cy="5705168"/>
          </a:xfrm>
          <a:prstGeom prst="rect">
            <a:avLst/>
          </a:prstGeom>
        </p:spPr>
      </p:pic>
      <p:sp>
        <p:nvSpPr>
          <p:cNvPr id="6" name="Content Placeholder 2">
            <a:extLst>
              <a:ext uri="{FF2B5EF4-FFF2-40B4-BE49-F238E27FC236}">
                <a16:creationId xmlns:a16="http://schemas.microsoft.com/office/drawing/2014/main" id="{8E3DBFC4-3CE1-54A4-55D9-782BD077BB72}"/>
              </a:ext>
            </a:extLst>
          </p:cNvPr>
          <p:cNvSpPr>
            <a:spLocks noGrp="1"/>
          </p:cNvSpPr>
          <p:nvPr>
            <p:ph idx="1"/>
          </p:nvPr>
        </p:nvSpPr>
        <p:spPr>
          <a:xfrm>
            <a:off x="537691" y="5742038"/>
            <a:ext cx="5801033" cy="492194"/>
          </a:xfrm>
        </p:spPr>
        <p:txBody>
          <a:bodyPr>
            <a:normAutofit fontScale="92500" lnSpcReduction="20000"/>
          </a:bodyPr>
          <a:lstStyle/>
          <a:p>
            <a:pPr marL="0" indent="0">
              <a:buNone/>
            </a:pPr>
            <a:r>
              <a:rPr lang="en-IN" sz="1800" b="1" dirty="0"/>
              <a:t>Fig.13</a:t>
            </a:r>
            <a:r>
              <a:rPr lang="en-IN" sz="1800" dirty="0"/>
              <a:t>, Model’s prediction on unseen images which are predicted and segmented quite good enough.</a:t>
            </a:r>
          </a:p>
        </p:txBody>
      </p:sp>
    </p:spTree>
    <p:extLst>
      <p:ext uri="{BB962C8B-B14F-4D97-AF65-F5344CB8AC3E}">
        <p14:creationId xmlns:p14="http://schemas.microsoft.com/office/powerpoint/2010/main" val="39194949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ED37-A7A9-CC9D-A96D-F686E915AA75}"/>
              </a:ext>
            </a:extLst>
          </p:cNvPr>
          <p:cNvSpPr>
            <a:spLocks noGrp="1"/>
          </p:cNvSpPr>
          <p:nvPr>
            <p:ph type="title"/>
          </p:nvPr>
        </p:nvSpPr>
        <p:spPr/>
        <p:txBody>
          <a:bodyPr/>
          <a:lstStyle/>
          <a:p>
            <a:r>
              <a:rPr lang="en-IN" b="1" dirty="0">
                <a:solidFill>
                  <a:srgbClr val="000000"/>
                </a:solidFill>
                <a:latin typeface="Century Gothic" panose="020B0502020202020204" pitchFamily="34" charset="0"/>
              </a:rPr>
              <a:t>FUTURE WORK</a:t>
            </a:r>
            <a:endParaRPr lang="en-IN" dirty="0"/>
          </a:p>
        </p:txBody>
      </p:sp>
      <p:sp>
        <p:nvSpPr>
          <p:cNvPr id="3" name="Content Placeholder 2">
            <a:extLst>
              <a:ext uri="{FF2B5EF4-FFF2-40B4-BE49-F238E27FC236}">
                <a16:creationId xmlns:a16="http://schemas.microsoft.com/office/drawing/2014/main" id="{2A06EC52-F924-D0DB-D061-CF8501D06B11}"/>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To use multiple publicly available waste datasets and also try to build own dataset from home, streets, garbage bins, road sides, ponds, lakes, drainages systems, waste management centres </a:t>
            </a:r>
          </a:p>
          <a:p>
            <a:r>
              <a:rPr lang="en-IN" dirty="0">
                <a:latin typeface="Times New Roman" panose="02020603050405020304" pitchFamily="18" charset="0"/>
                <a:cs typeface="Times New Roman" panose="02020603050405020304" pitchFamily="18" charset="0"/>
              </a:rPr>
              <a:t>To implement with other object detection algorithms such as YOLO, Single Shot Detector, </a:t>
            </a:r>
            <a:r>
              <a:rPr lang="en-IN" dirty="0" err="1">
                <a:latin typeface="Times New Roman" panose="02020603050405020304" pitchFamily="18" charset="0"/>
                <a:cs typeface="Times New Roman" panose="02020603050405020304" pitchFamily="18" charset="0"/>
              </a:rPr>
              <a:t>RetinaNet</a:t>
            </a:r>
            <a:r>
              <a:rPr lang="en-IN" dirty="0">
                <a:latin typeface="Times New Roman" panose="02020603050405020304" pitchFamily="18" charset="0"/>
                <a:cs typeface="Times New Roman" panose="02020603050405020304" pitchFamily="18" charset="0"/>
              </a:rPr>
              <a:t>, and libraries such as </a:t>
            </a:r>
            <a:r>
              <a:rPr lang="en-IN" dirty="0" err="1">
                <a:latin typeface="Times New Roman" panose="02020603050405020304" pitchFamily="18" charset="0"/>
                <a:cs typeface="Times New Roman" panose="02020603050405020304" pitchFamily="18" charset="0"/>
              </a:rPr>
              <a:t>ImageAI</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GluonCV</a:t>
            </a:r>
            <a:r>
              <a:rPr lang="en-IN" dirty="0">
                <a:latin typeface="Times New Roman" panose="02020603050405020304" pitchFamily="18" charset="0"/>
                <a:cs typeface="Times New Roman" panose="02020603050405020304" pitchFamily="18" charset="0"/>
              </a:rPr>
              <a:t>, Yolov3_TensorFlow</a:t>
            </a:r>
          </a:p>
          <a:p>
            <a:r>
              <a:rPr lang="en-IN" dirty="0">
                <a:latin typeface="Times New Roman" panose="02020603050405020304" pitchFamily="18" charset="0"/>
                <a:cs typeface="Times New Roman" panose="02020603050405020304" pitchFamily="18" charset="0"/>
              </a:rPr>
              <a:t>And also to implement it with robotic arms like to classify the wastes in the Waste Management Centres or make surveillance system that identifies a person who throws a waste/trash in clean surroundings. </a:t>
            </a:r>
          </a:p>
        </p:txBody>
      </p:sp>
    </p:spTree>
    <p:extLst>
      <p:ext uri="{BB962C8B-B14F-4D97-AF65-F5344CB8AC3E}">
        <p14:creationId xmlns:p14="http://schemas.microsoft.com/office/powerpoint/2010/main" val="3532197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ED37-A7A9-CC9D-A96D-F686E915AA75}"/>
              </a:ext>
            </a:extLst>
          </p:cNvPr>
          <p:cNvSpPr>
            <a:spLocks noGrp="1"/>
          </p:cNvSpPr>
          <p:nvPr>
            <p:ph type="title"/>
          </p:nvPr>
        </p:nvSpPr>
        <p:spPr/>
        <p:txBody>
          <a:bodyPr/>
          <a:lstStyle/>
          <a:p>
            <a:r>
              <a:rPr lang="en-IN" sz="4400" b="1" kern="1200" dirty="0">
                <a:solidFill>
                  <a:srgbClr val="000000"/>
                </a:solidFill>
                <a:effectLst/>
                <a:latin typeface="Century Gothic" panose="020B0502020202020204" pitchFamily="34" charset="0"/>
                <a:ea typeface="+mj-ea"/>
                <a:cs typeface="+mj-cs"/>
              </a:rPr>
              <a:t>REFERENCES</a:t>
            </a:r>
            <a:endParaRPr lang="en-IN" dirty="0"/>
          </a:p>
        </p:txBody>
      </p:sp>
      <p:sp>
        <p:nvSpPr>
          <p:cNvPr id="3" name="Content Placeholder 2">
            <a:extLst>
              <a:ext uri="{FF2B5EF4-FFF2-40B4-BE49-F238E27FC236}">
                <a16:creationId xmlns:a16="http://schemas.microsoft.com/office/drawing/2014/main" id="{2A06EC52-F924-D0DB-D061-CF8501D06B11}"/>
              </a:ext>
            </a:extLst>
          </p:cNvPr>
          <p:cNvSpPr>
            <a:spLocks noGrp="1"/>
          </p:cNvSpPr>
          <p:nvPr>
            <p:ph idx="1"/>
          </p:nvPr>
        </p:nvSpPr>
        <p:spPr/>
        <p:txBody>
          <a:bodyPr>
            <a:normAutofit/>
          </a:bodyPr>
          <a:lstStyle/>
          <a:p>
            <a:pPr marL="342900" lvl="0" indent="-342900" algn="just">
              <a:lnSpc>
                <a:spcPct val="150000"/>
              </a:lnSpc>
              <a:buFont typeface="+mj-lt"/>
              <a:buAutoNum type="arabicPeriod"/>
            </a:pPr>
            <a:r>
              <a:rPr lang="en-IN" sz="1800" dirty="0" err="1">
                <a:effectLst/>
                <a:latin typeface="Times New Roman" panose="02020603050405020304" pitchFamily="18" charset="0"/>
                <a:ea typeface="Calibri" panose="020F0502020204030204" pitchFamily="34" charset="0"/>
                <a:cs typeface="Mangal" panose="02040503050203030202" pitchFamily="18" charset="0"/>
              </a:rPr>
              <a:t>Shaoqing</a:t>
            </a:r>
            <a:r>
              <a:rPr lang="en-IN" sz="1800" dirty="0">
                <a:effectLst/>
                <a:latin typeface="Times New Roman" panose="02020603050405020304" pitchFamily="18" charset="0"/>
                <a:ea typeface="Calibri" panose="020F0502020204030204" pitchFamily="34" charset="0"/>
                <a:cs typeface="Mangal" panose="02040503050203030202" pitchFamily="18" charset="0"/>
              </a:rPr>
              <a:t> Ren,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Kaiming</a:t>
            </a:r>
            <a:r>
              <a:rPr lang="en-IN" sz="1800" dirty="0">
                <a:effectLst/>
                <a:latin typeface="Times New Roman" panose="02020603050405020304" pitchFamily="18" charset="0"/>
                <a:ea typeface="Calibri" panose="020F0502020204030204" pitchFamily="34" charset="0"/>
                <a:cs typeface="Mangal" panose="02040503050203030202" pitchFamily="18" charset="0"/>
              </a:rPr>
              <a:t> He, Ross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Girshick</a:t>
            </a:r>
            <a:r>
              <a:rPr lang="en-IN" sz="1800" dirty="0">
                <a:effectLst/>
                <a:latin typeface="Times New Roman" panose="02020603050405020304" pitchFamily="18" charset="0"/>
                <a:ea typeface="Calibri" panose="020F0502020204030204" pitchFamily="34" charset="0"/>
                <a:cs typeface="Mangal" panose="02040503050203030202" pitchFamily="18" charset="0"/>
              </a:rPr>
              <a:t>, Jian Sun: Faster R-CNN: Towards Real-Time Object Detection with Region Proposal Networks. </a:t>
            </a:r>
            <a:r>
              <a:rPr lang="en-IN" sz="1800" i="1" dirty="0">
                <a:effectLst/>
                <a:latin typeface="Times New Roman" panose="02020603050405020304" pitchFamily="18" charset="0"/>
                <a:ea typeface="Calibri" panose="020F0502020204030204" pitchFamily="34" charset="0"/>
                <a:cs typeface="Mangal" panose="02040503050203030202" pitchFamily="18" charset="0"/>
              </a:rPr>
              <a:t>arXiv:1506.01497</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spcAft>
                <a:spcPts val="800"/>
              </a:spcAft>
              <a:buFont typeface="+mj-lt"/>
              <a:buAutoNum type="arabicPeriod"/>
            </a:pPr>
            <a:r>
              <a:rPr lang="en-IN" sz="1800" dirty="0" err="1">
                <a:effectLst/>
                <a:latin typeface="Times New Roman" panose="02020603050405020304" pitchFamily="18" charset="0"/>
                <a:ea typeface="Calibri" panose="020F0502020204030204" pitchFamily="34" charset="0"/>
                <a:cs typeface="Mangal" panose="02040503050203030202" pitchFamily="18" charset="0"/>
              </a:rPr>
              <a:t>Kaiming</a:t>
            </a:r>
            <a:r>
              <a:rPr lang="en-IN" sz="1800" dirty="0">
                <a:effectLst/>
                <a:latin typeface="Times New Roman" panose="02020603050405020304" pitchFamily="18" charset="0"/>
                <a:ea typeface="Calibri" panose="020F0502020204030204" pitchFamily="34" charset="0"/>
                <a:cs typeface="Mangal" panose="02040503050203030202" pitchFamily="18" charset="0"/>
              </a:rPr>
              <a:t> He, Georgia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Gkioxari</a:t>
            </a:r>
            <a:r>
              <a:rPr lang="en-IN" sz="1800" dirty="0">
                <a:effectLst/>
                <a:latin typeface="Times New Roman" panose="02020603050405020304" pitchFamily="18" charset="0"/>
                <a:ea typeface="Calibri" panose="020F0502020204030204" pitchFamily="34" charset="0"/>
                <a:cs typeface="Mangal" panose="02040503050203030202" pitchFamily="18" charset="0"/>
              </a:rPr>
              <a:t>, Piotr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Dollár</a:t>
            </a:r>
            <a:r>
              <a:rPr lang="en-IN" sz="1800" dirty="0">
                <a:effectLst/>
                <a:latin typeface="Times New Roman" panose="02020603050405020304" pitchFamily="18" charset="0"/>
                <a:ea typeface="Calibri" panose="020F0502020204030204" pitchFamily="34" charset="0"/>
                <a:cs typeface="Mangal" panose="02040503050203030202" pitchFamily="18" charset="0"/>
              </a:rPr>
              <a:t>, Ross </a:t>
            </a:r>
            <a:r>
              <a:rPr lang="en-IN" sz="1800" dirty="0" err="1">
                <a:effectLst/>
                <a:latin typeface="Times New Roman" panose="02020603050405020304" pitchFamily="18" charset="0"/>
                <a:ea typeface="Calibri" panose="020F0502020204030204" pitchFamily="34" charset="0"/>
                <a:cs typeface="Mangal" panose="02040503050203030202" pitchFamily="18" charset="0"/>
              </a:rPr>
              <a:t>Girshick</a:t>
            </a:r>
            <a:r>
              <a:rPr lang="en-IN" sz="1800" dirty="0">
                <a:effectLst/>
                <a:latin typeface="Times New Roman" panose="02020603050405020304" pitchFamily="18" charset="0"/>
                <a:ea typeface="Calibri" panose="020F0502020204030204" pitchFamily="34" charset="0"/>
                <a:cs typeface="Mangal" panose="02040503050203030202" pitchFamily="18" charset="0"/>
              </a:rPr>
              <a:t>; Mask R-CNN </a:t>
            </a:r>
            <a:r>
              <a:rPr lang="en-IN" sz="1800" i="1" dirty="0">
                <a:effectLst/>
                <a:latin typeface="Times New Roman" panose="02020603050405020304" pitchFamily="18" charset="0"/>
                <a:ea typeface="Calibri" panose="020F0502020204030204" pitchFamily="34" charset="0"/>
                <a:cs typeface="Mangal" panose="02040503050203030202" pitchFamily="18" charset="0"/>
              </a:rPr>
              <a:t>arXiv:1703.06870</a:t>
            </a:r>
          </a:p>
          <a:p>
            <a:pPr marL="342900" lvl="0" indent="-342900">
              <a:lnSpc>
                <a:spcPct val="150000"/>
              </a:lnSpc>
              <a:buFont typeface="+mj-lt"/>
              <a:buAutoNum type="arabicPeriod"/>
            </a:pPr>
            <a:r>
              <a:rPr lang="en-IN" sz="1800" dirty="0">
                <a:effectLst/>
                <a:latin typeface="Times New Roman" panose="02020603050405020304" pitchFamily="18" charset="0"/>
                <a:ea typeface="Calibri" panose="020F0502020204030204" pitchFamily="34" charset="0"/>
                <a:cs typeface="Mangal" panose="02040503050203030202" pitchFamily="18" charset="0"/>
              </a:rPr>
              <a:t>FAIR’s blog on Detectron2- </a:t>
            </a:r>
            <a:r>
              <a:rPr lang="en-IN" sz="1800" u="sng"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2"/>
              </a:rPr>
              <a:t>https://ai.facebook.com/blog/-detectron2-a-pytorch-based-modular-object-detection-library-/</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50000"/>
              </a:lnSpc>
              <a:buFont typeface="+mj-lt"/>
              <a:buAutoNum type="arabicPeriod"/>
            </a:pPr>
            <a:r>
              <a:rPr lang="en-IN" sz="1800" dirty="0">
                <a:effectLst/>
                <a:latin typeface="Times New Roman" panose="02020603050405020304" pitchFamily="18" charset="0"/>
                <a:ea typeface="Calibri" panose="020F0502020204030204" pitchFamily="34" charset="0"/>
                <a:cs typeface="Mangal" panose="02040503050203030202" pitchFamily="18" charset="0"/>
              </a:rPr>
              <a:t>Detectron2 - </a:t>
            </a:r>
            <a:r>
              <a:rPr lang="en-IN" sz="1800" u="sng"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3"/>
              </a:rPr>
              <a:t>https://github.com/facebookresearch/detectron2</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50000"/>
              </a:lnSpc>
              <a:spcAft>
                <a:spcPts val="800"/>
              </a:spcAft>
              <a:buFont typeface="+mj-lt"/>
              <a:buAutoNum type="arabicPeriod"/>
            </a:pPr>
            <a:r>
              <a:rPr lang="en-IN" sz="1800" dirty="0">
                <a:effectLst/>
                <a:latin typeface="Times New Roman" panose="02020603050405020304" pitchFamily="18" charset="0"/>
                <a:ea typeface="Calibri" panose="020F0502020204030204" pitchFamily="34" charset="0"/>
                <a:cs typeface="Mangal" panose="02040503050203030202" pitchFamily="18" charset="0"/>
              </a:rPr>
              <a:t>TACO  - </a:t>
            </a:r>
            <a:r>
              <a:rPr lang="en-IN" sz="1800" u="sng"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4"/>
              </a:rPr>
              <a:t>http://tacodataset.org/</a:t>
            </a:r>
            <a:endParaRPr lang="en-IN" sz="1800" u="sng"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endParaRPr>
          </a:p>
          <a:p>
            <a:pPr marL="342900" indent="-342900">
              <a:lnSpc>
                <a:spcPct val="150000"/>
              </a:lnSpc>
              <a:spcAft>
                <a:spcPts val="800"/>
              </a:spcAft>
              <a:buFont typeface="+mj-lt"/>
              <a:buAutoNum type="arabicPeriod"/>
            </a:pPr>
            <a:r>
              <a:rPr lang="en-IN" sz="1800" dirty="0" err="1">
                <a:effectLst/>
                <a:latin typeface="Times New Roman" panose="02020603050405020304" pitchFamily="18" charset="0"/>
                <a:ea typeface="Calibri" panose="020F0502020204030204" pitchFamily="34" charset="0"/>
                <a:cs typeface="Mangal" panose="02040503050203030202" pitchFamily="18" charset="0"/>
              </a:rPr>
              <a:t>Roboflow</a:t>
            </a:r>
            <a:r>
              <a:rPr lang="en-IN" sz="1800" dirty="0">
                <a:effectLst/>
                <a:latin typeface="Times New Roman" panose="02020603050405020304" pitchFamily="18" charset="0"/>
                <a:ea typeface="Calibri" panose="020F0502020204030204" pitchFamily="34" charset="0"/>
                <a:cs typeface="Mangal" panose="02040503050203030202" pitchFamily="18" charset="0"/>
              </a:rPr>
              <a:t> platform - </a:t>
            </a:r>
            <a:r>
              <a:rPr lang="en-IN" sz="1800" u="sng"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5"/>
              </a:rPr>
              <a:t>https://roboflow.com/</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spcAft>
                <a:spcPts val="800"/>
              </a:spcAft>
              <a:buFont typeface="+mj-lt"/>
              <a:buAutoNum type="arabicPeriod"/>
            </a:pPr>
            <a:endParaRPr lang="en-IN" sz="22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1991226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ED37-A7A9-CC9D-A96D-F686E915AA75}"/>
              </a:ext>
            </a:extLst>
          </p:cNvPr>
          <p:cNvSpPr>
            <a:spLocks noGrp="1"/>
          </p:cNvSpPr>
          <p:nvPr>
            <p:ph type="title"/>
          </p:nvPr>
        </p:nvSpPr>
        <p:spPr>
          <a:xfrm>
            <a:off x="1025013" y="2766218"/>
            <a:ext cx="5070987" cy="1325563"/>
          </a:xfrm>
        </p:spPr>
        <p:txBody>
          <a:bodyPr/>
          <a:lstStyle/>
          <a:p>
            <a:r>
              <a:rPr lang="en-IN" b="1" dirty="0">
                <a:solidFill>
                  <a:srgbClr val="000000"/>
                </a:solidFill>
                <a:latin typeface="Century Gothic" panose="020B0502020202020204" pitchFamily="34" charset="0"/>
              </a:rPr>
              <a:t>THANK YOU!</a:t>
            </a:r>
            <a:endParaRPr lang="en-IN" dirty="0"/>
          </a:p>
        </p:txBody>
      </p:sp>
    </p:spTree>
    <p:extLst>
      <p:ext uri="{BB962C8B-B14F-4D97-AF65-F5344CB8AC3E}">
        <p14:creationId xmlns:p14="http://schemas.microsoft.com/office/powerpoint/2010/main" val="2226657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ED37-A7A9-CC9D-A96D-F686E915AA75}"/>
              </a:ext>
            </a:extLst>
          </p:cNvPr>
          <p:cNvSpPr>
            <a:spLocks noGrp="1"/>
          </p:cNvSpPr>
          <p:nvPr>
            <p:ph type="title"/>
          </p:nvPr>
        </p:nvSpPr>
        <p:spPr/>
        <p:txBody>
          <a:bodyPr/>
          <a:lstStyle/>
          <a:p>
            <a:r>
              <a:rPr lang="en-IN" b="1" dirty="0">
                <a:latin typeface="Century Gothic" panose="020B0502020202020204" pitchFamily="34" charset="0"/>
              </a:rPr>
              <a:t>WHY DETECTRON2?</a:t>
            </a:r>
            <a:endParaRPr lang="en-IN" dirty="0"/>
          </a:p>
        </p:txBody>
      </p:sp>
      <p:sp>
        <p:nvSpPr>
          <p:cNvPr id="3" name="Content Placeholder 2">
            <a:extLst>
              <a:ext uri="{FF2B5EF4-FFF2-40B4-BE49-F238E27FC236}">
                <a16:creationId xmlns:a16="http://schemas.microsoft.com/office/drawing/2014/main" id="{2A06EC52-F924-D0DB-D061-CF8501D06B11}"/>
              </a:ext>
            </a:extLst>
          </p:cNvPr>
          <p:cNvSpPr>
            <a:spLocks noGrp="1"/>
          </p:cNvSpPr>
          <p:nvPr>
            <p:ph idx="1"/>
          </p:nvPr>
        </p:nvSpPr>
        <p:spPr>
          <a:xfrm>
            <a:off x="635409" y="4217053"/>
            <a:ext cx="3238501" cy="1251155"/>
          </a:xfrm>
        </p:spPr>
        <p:txBody>
          <a:bodyPr/>
          <a:lstStyle/>
          <a:p>
            <a:pPr marL="0" indent="0">
              <a:buNone/>
            </a:pPr>
            <a:r>
              <a:rPr lang="en-IN" dirty="0">
                <a:latin typeface="Times New Roman" panose="02020603050405020304" pitchFamily="18" charset="0"/>
                <a:cs typeface="Times New Roman" panose="02020603050405020304" pitchFamily="18" charset="0"/>
              </a:rPr>
              <a:t>The platform is now implemented in </a:t>
            </a:r>
            <a:r>
              <a:rPr lang="en-IN" dirty="0" err="1">
                <a:latin typeface="Times New Roman" panose="02020603050405020304" pitchFamily="18" charset="0"/>
                <a:cs typeface="Times New Roman" panose="02020603050405020304" pitchFamily="18" charset="0"/>
              </a:rPr>
              <a:t>PyTorch</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AF07BED-0A9C-0DFC-259B-7F861812AF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310" y="2881313"/>
            <a:ext cx="904566" cy="1095373"/>
          </a:xfrm>
          <a:prstGeom prst="rect">
            <a:avLst/>
          </a:prstGeom>
        </p:spPr>
      </p:pic>
      <p:sp>
        <p:nvSpPr>
          <p:cNvPr id="6" name="TextBox 5">
            <a:extLst>
              <a:ext uri="{FF2B5EF4-FFF2-40B4-BE49-F238E27FC236}">
                <a16:creationId xmlns:a16="http://schemas.microsoft.com/office/drawing/2014/main" id="{2EA00C52-EEF3-EE68-60D3-E702E8850E1D}"/>
              </a:ext>
            </a:extLst>
          </p:cNvPr>
          <p:cNvSpPr txBox="1"/>
          <p:nvPr/>
        </p:nvSpPr>
        <p:spPr>
          <a:xfrm>
            <a:off x="1868127" y="1890253"/>
            <a:ext cx="776749" cy="584775"/>
          </a:xfrm>
          <a:prstGeom prst="rect">
            <a:avLst/>
          </a:prstGeom>
          <a:noFill/>
        </p:spPr>
        <p:txBody>
          <a:bodyPr wrap="square" rtlCol="0">
            <a:spAutoFit/>
          </a:bodyPr>
          <a:lstStyle/>
          <a:p>
            <a:r>
              <a:rPr lang="en-IN" sz="3200" b="1" dirty="0">
                <a:latin typeface="Century Gothic" panose="020B0502020202020204" pitchFamily="34" charset="0"/>
              </a:rPr>
              <a:t>01</a:t>
            </a:r>
          </a:p>
        </p:txBody>
      </p:sp>
      <p:sp>
        <p:nvSpPr>
          <p:cNvPr id="7" name="Content Placeholder 2">
            <a:extLst>
              <a:ext uri="{FF2B5EF4-FFF2-40B4-BE49-F238E27FC236}">
                <a16:creationId xmlns:a16="http://schemas.microsoft.com/office/drawing/2014/main" id="{F5F3B702-06D2-28D0-CA8B-A0F4968F59B8}"/>
              </a:ext>
            </a:extLst>
          </p:cNvPr>
          <p:cNvSpPr txBox="1">
            <a:spLocks/>
          </p:cNvSpPr>
          <p:nvPr/>
        </p:nvSpPr>
        <p:spPr>
          <a:xfrm>
            <a:off x="4183622" y="4212379"/>
            <a:ext cx="3469559" cy="630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dirty="0">
                <a:latin typeface="Times New Roman" panose="02020603050405020304" pitchFamily="18" charset="0"/>
                <a:cs typeface="Times New Roman" panose="02020603050405020304" pitchFamily="18" charset="0"/>
              </a:rPr>
              <a:t>Flexible &amp; Extensible</a:t>
            </a:r>
          </a:p>
        </p:txBody>
      </p:sp>
      <p:sp>
        <p:nvSpPr>
          <p:cNvPr id="9" name="TextBox 8">
            <a:extLst>
              <a:ext uri="{FF2B5EF4-FFF2-40B4-BE49-F238E27FC236}">
                <a16:creationId xmlns:a16="http://schemas.microsoft.com/office/drawing/2014/main" id="{D084A07B-5DFB-221C-0031-5FA4A4F18FFD}"/>
              </a:ext>
            </a:extLst>
          </p:cNvPr>
          <p:cNvSpPr txBox="1"/>
          <p:nvPr/>
        </p:nvSpPr>
        <p:spPr>
          <a:xfrm>
            <a:off x="5530028" y="1890251"/>
            <a:ext cx="776749" cy="584775"/>
          </a:xfrm>
          <a:prstGeom prst="rect">
            <a:avLst/>
          </a:prstGeom>
          <a:noFill/>
        </p:spPr>
        <p:txBody>
          <a:bodyPr wrap="square" rtlCol="0">
            <a:spAutoFit/>
          </a:bodyPr>
          <a:lstStyle/>
          <a:p>
            <a:r>
              <a:rPr lang="en-IN" sz="3200" b="1" dirty="0">
                <a:latin typeface="Century Gothic" panose="020B0502020202020204" pitchFamily="34" charset="0"/>
              </a:rPr>
              <a:t>02</a:t>
            </a:r>
          </a:p>
        </p:txBody>
      </p:sp>
      <p:sp>
        <p:nvSpPr>
          <p:cNvPr id="10" name="TextBox 9">
            <a:extLst>
              <a:ext uri="{FF2B5EF4-FFF2-40B4-BE49-F238E27FC236}">
                <a16:creationId xmlns:a16="http://schemas.microsoft.com/office/drawing/2014/main" id="{21F4BA44-7256-1600-6487-D46602C07289}"/>
              </a:ext>
            </a:extLst>
          </p:cNvPr>
          <p:cNvSpPr txBox="1"/>
          <p:nvPr/>
        </p:nvSpPr>
        <p:spPr>
          <a:xfrm>
            <a:off x="9229415" y="1890251"/>
            <a:ext cx="776749" cy="584775"/>
          </a:xfrm>
          <a:prstGeom prst="rect">
            <a:avLst/>
          </a:prstGeom>
          <a:noFill/>
        </p:spPr>
        <p:txBody>
          <a:bodyPr wrap="square" rtlCol="0">
            <a:spAutoFit/>
          </a:bodyPr>
          <a:lstStyle/>
          <a:p>
            <a:r>
              <a:rPr lang="en-IN" sz="3200" b="1" dirty="0">
                <a:latin typeface="Century Gothic" panose="020B0502020202020204" pitchFamily="34" charset="0"/>
              </a:rPr>
              <a:t>03</a:t>
            </a:r>
          </a:p>
        </p:txBody>
      </p:sp>
      <p:pic>
        <p:nvPicPr>
          <p:cNvPr id="12" name="Picture 11">
            <a:extLst>
              <a:ext uri="{FF2B5EF4-FFF2-40B4-BE49-F238E27FC236}">
                <a16:creationId xmlns:a16="http://schemas.microsoft.com/office/drawing/2014/main" id="{D91ADA7C-8275-B760-4539-F1C68A80F0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664" y="2535301"/>
            <a:ext cx="1785479" cy="1785479"/>
          </a:xfrm>
          <a:prstGeom prst="rect">
            <a:avLst/>
          </a:prstGeom>
        </p:spPr>
      </p:pic>
      <p:sp>
        <p:nvSpPr>
          <p:cNvPr id="13" name="Content Placeholder 2">
            <a:extLst>
              <a:ext uri="{FF2B5EF4-FFF2-40B4-BE49-F238E27FC236}">
                <a16:creationId xmlns:a16="http://schemas.microsoft.com/office/drawing/2014/main" id="{4F0F3BF4-8F77-8B82-5CD2-7CAB76A86634}"/>
              </a:ext>
            </a:extLst>
          </p:cNvPr>
          <p:cNvSpPr txBox="1">
            <a:spLocks/>
          </p:cNvSpPr>
          <p:nvPr/>
        </p:nvSpPr>
        <p:spPr>
          <a:xfrm>
            <a:off x="7883011" y="4212379"/>
            <a:ext cx="3469559" cy="13255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Able to provide fast training on single or multiple GPU servers</a:t>
            </a:r>
            <a:endParaRPr lang="en-IN"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CF27B040-BADF-3966-1427-5BC0B5A480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0420" y="2881313"/>
            <a:ext cx="1294737" cy="1294737"/>
          </a:xfrm>
          <a:prstGeom prst="rect">
            <a:avLst/>
          </a:prstGeom>
        </p:spPr>
      </p:pic>
    </p:spTree>
    <p:extLst>
      <p:ext uri="{BB962C8B-B14F-4D97-AF65-F5344CB8AC3E}">
        <p14:creationId xmlns:p14="http://schemas.microsoft.com/office/powerpoint/2010/main" val="3130533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6799A55-78EF-C86D-24F9-0266458B9585}"/>
              </a:ext>
            </a:extLst>
          </p:cNvPr>
          <p:cNvSpPr>
            <a:spLocks noGrp="1"/>
          </p:cNvSpPr>
          <p:nvPr>
            <p:ph idx="1"/>
          </p:nvPr>
        </p:nvSpPr>
        <p:spPr>
          <a:xfrm>
            <a:off x="3413611" y="5976677"/>
            <a:ext cx="5364777" cy="543593"/>
          </a:xfrm>
        </p:spPr>
        <p:txBody>
          <a:bodyPr>
            <a:normAutofit fontScale="70000" lnSpcReduction="20000"/>
          </a:bodyPr>
          <a:lstStyle/>
          <a:p>
            <a:pPr marL="0" indent="0" algn="ctr">
              <a:buNone/>
            </a:pPr>
            <a:r>
              <a:rPr lang="en-IN" b="1" dirty="0"/>
              <a:t>Fig.1 </a:t>
            </a:r>
            <a:r>
              <a:rPr lang="en-IN" dirty="0"/>
              <a:t>Detectron2’s generalized RCNN Framework</a:t>
            </a:r>
          </a:p>
        </p:txBody>
      </p:sp>
      <p:pic>
        <p:nvPicPr>
          <p:cNvPr id="2" name="Picture 1">
            <a:extLst>
              <a:ext uri="{FF2B5EF4-FFF2-40B4-BE49-F238E27FC236}">
                <a16:creationId xmlns:a16="http://schemas.microsoft.com/office/drawing/2014/main" id="{856BE386-8D10-12DB-F85F-C44FCECF0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67" y="337730"/>
            <a:ext cx="10115087" cy="5374811"/>
          </a:xfrm>
          <a:prstGeom prst="rect">
            <a:avLst/>
          </a:prstGeom>
        </p:spPr>
      </p:pic>
    </p:spTree>
    <p:extLst>
      <p:ext uri="{BB962C8B-B14F-4D97-AF65-F5344CB8AC3E}">
        <p14:creationId xmlns:p14="http://schemas.microsoft.com/office/powerpoint/2010/main" val="1333914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ED37-A7A9-CC9D-A96D-F686E915AA75}"/>
              </a:ext>
            </a:extLst>
          </p:cNvPr>
          <p:cNvSpPr>
            <a:spLocks noGrp="1"/>
          </p:cNvSpPr>
          <p:nvPr>
            <p:ph type="title"/>
          </p:nvPr>
        </p:nvSpPr>
        <p:spPr/>
        <p:txBody>
          <a:bodyPr/>
          <a:lstStyle/>
          <a:p>
            <a:r>
              <a:rPr lang="en-IN" b="1" dirty="0">
                <a:solidFill>
                  <a:srgbClr val="000000"/>
                </a:solidFill>
                <a:latin typeface="Century Gothic" panose="020B0502020202020204" pitchFamily="34" charset="0"/>
              </a:rPr>
              <a:t>OBJECT DETECTION</a:t>
            </a:r>
            <a:endParaRPr lang="en-IN" dirty="0"/>
          </a:p>
        </p:txBody>
      </p:sp>
      <p:sp>
        <p:nvSpPr>
          <p:cNvPr id="3" name="Content Placeholder 2">
            <a:extLst>
              <a:ext uri="{FF2B5EF4-FFF2-40B4-BE49-F238E27FC236}">
                <a16:creationId xmlns:a16="http://schemas.microsoft.com/office/drawing/2014/main" id="{2A06EC52-F924-D0DB-D061-CF8501D06B11}"/>
              </a:ext>
            </a:extLst>
          </p:cNvPr>
          <p:cNvSpPr>
            <a:spLocks noGrp="1"/>
          </p:cNvSpPr>
          <p:nvPr>
            <p:ph idx="1"/>
          </p:nvPr>
        </p:nvSpPr>
        <p:spPr/>
        <p:txBody>
          <a:bodyPr/>
          <a:lstStyle/>
          <a:p>
            <a:r>
              <a:rPr lang="en-IN" sz="2800" dirty="0">
                <a:effectLst/>
                <a:latin typeface="Times New Roman" panose="02020603050405020304" pitchFamily="18" charset="0"/>
                <a:ea typeface="Calibri" panose="020F0502020204030204" pitchFamily="34" charset="0"/>
              </a:rPr>
              <a:t>Object Detection is a part of the Computer </a:t>
            </a:r>
            <a:r>
              <a:rPr lang="en-IN" dirty="0">
                <a:latin typeface="Times New Roman" panose="02020603050405020304" pitchFamily="18" charset="0"/>
                <a:ea typeface="Calibri" panose="020F0502020204030204" pitchFamily="34" charset="0"/>
              </a:rPr>
              <a:t>V</a:t>
            </a:r>
            <a:r>
              <a:rPr lang="en-IN" sz="2800" dirty="0">
                <a:effectLst/>
                <a:latin typeface="Times New Roman" panose="02020603050405020304" pitchFamily="18" charset="0"/>
                <a:ea typeface="Calibri" panose="020F0502020204030204" pitchFamily="34" charset="0"/>
              </a:rPr>
              <a:t>ision (CV) technique, where a software framework can detect, trace, and locate the object from any given video or image.</a:t>
            </a:r>
          </a:p>
          <a:p>
            <a:r>
              <a:rPr lang="en-IN" sz="2800" dirty="0">
                <a:effectLst/>
                <a:latin typeface="Times New Roman" panose="02020603050405020304" pitchFamily="18" charset="0"/>
                <a:ea typeface="Calibri" panose="020F0502020204030204" pitchFamily="34" charset="0"/>
              </a:rPr>
              <a:t> One of the special traits of object detection is that it recognizes the object's class (for instance, person, table, chair, and so forth) and the coordinates of the location of the object in the given picture.</a:t>
            </a:r>
          </a:p>
          <a:p>
            <a:r>
              <a:rPr lang="en-IN" sz="2800" dirty="0">
                <a:effectLst/>
                <a:latin typeface="Times New Roman" panose="02020603050405020304" pitchFamily="18" charset="0"/>
                <a:ea typeface="Calibri" panose="020F0502020204030204" pitchFamily="34" charset="0"/>
              </a:rPr>
              <a:t>By drawing a bounding box around the object, it states that the region is being pointed out. The bounding box might or might not precisely find the location of the object.</a:t>
            </a:r>
            <a:endParaRPr lang="en-IN" dirty="0"/>
          </a:p>
        </p:txBody>
      </p:sp>
    </p:spTree>
    <p:extLst>
      <p:ext uri="{BB962C8B-B14F-4D97-AF65-F5344CB8AC3E}">
        <p14:creationId xmlns:p14="http://schemas.microsoft.com/office/powerpoint/2010/main" val="668457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6799A55-78EF-C86D-24F9-0266458B9585}"/>
              </a:ext>
            </a:extLst>
          </p:cNvPr>
          <p:cNvSpPr>
            <a:spLocks noGrp="1"/>
          </p:cNvSpPr>
          <p:nvPr>
            <p:ph idx="1"/>
          </p:nvPr>
        </p:nvSpPr>
        <p:spPr>
          <a:xfrm>
            <a:off x="2636863" y="5528557"/>
            <a:ext cx="6918273" cy="674251"/>
          </a:xfrm>
        </p:spPr>
        <p:txBody>
          <a:bodyPr>
            <a:normAutofit/>
          </a:bodyPr>
          <a:lstStyle/>
          <a:p>
            <a:pPr marL="0" indent="0" algn="ctr">
              <a:buNone/>
            </a:pPr>
            <a:r>
              <a:rPr lang="en-IN" b="1" dirty="0"/>
              <a:t>Fig.2 </a:t>
            </a:r>
            <a:r>
              <a:rPr lang="en-IN" dirty="0"/>
              <a:t>General Object Detection Pipeline</a:t>
            </a:r>
          </a:p>
        </p:txBody>
      </p:sp>
      <p:pic>
        <p:nvPicPr>
          <p:cNvPr id="12" name="Picture 11">
            <a:extLst>
              <a:ext uri="{FF2B5EF4-FFF2-40B4-BE49-F238E27FC236}">
                <a16:creationId xmlns:a16="http://schemas.microsoft.com/office/drawing/2014/main" id="{2BAB2996-02F9-6120-B6E3-4685AAFBD7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7859" y="655192"/>
            <a:ext cx="4516282" cy="4627975"/>
          </a:xfrm>
          <a:prstGeom prst="rect">
            <a:avLst/>
          </a:prstGeom>
        </p:spPr>
      </p:pic>
    </p:spTree>
    <p:extLst>
      <p:ext uri="{BB962C8B-B14F-4D97-AF65-F5344CB8AC3E}">
        <p14:creationId xmlns:p14="http://schemas.microsoft.com/office/powerpoint/2010/main" val="3649301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ED37-A7A9-CC9D-A96D-F686E915AA75}"/>
              </a:ext>
            </a:extLst>
          </p:cNvPr>
          <p:cNvSpPr>
            <a:spLocks noGrp="1"/>
          </p:cNvSpPr>
          <p:nvPr>
            <p:ph type="title"/>
          </p:nvPr>
        </p:nvSpPr>
        <p:spPr/>
        <p:txBody>
          <a:bodyPr/>
          <a:lstStyle/>
          <a:p>
            <a:r>
              <a:rPr lang="en-IN" b="1" dirty="0">
                <a:latin typeface="Century Gothic" panose="020B0502020202020204" pitchFamily="34" charset="0"/>
              </a:rPr>
              <a:t>CNN</a:t>
            </a:r>
            <a:endParaRPr lang="en-IN" dirty="0"/>
          </a:p>
        </p:txBody>
      </p:sp>
      <p:sp>
        <p:nvSpPr>
          <p:cNvPr id="3" name="Content Placeholder 2">
            <a:extLst>
              <a:ext uri="{FF2B5EF4-FFF2-40B4-BE49-F238E27FC236}">
                <a16:creationId xmlns:a16="http://schemas.microsoft.com/office/drawing/2014/main" id="{2A06EC52-F924-D0DB-D061-CF8501D06B11}"/>
              </a:ext>
            </a:extLst>
          </p:cNvPr>
          <p:cNvSpPr>
            <a:spLocks noGrp="1"/>
          </p:cNvSpPr>
          <p:nvPr>
            <p:ph idx="1"/>
          </p:nvPr>
        </p:nvSpPr>
        <p:spPr>
          <a:xfrm>
            <a:off x="838200" y="1690688"/>
            <a:ext cx="10911348" cy="4486275"/>
          </a:xfrm>
        </p:spPr>
        <p:txBody>
          <a:bodyPr>
            <a:normAutofit/>
          </a:bodyPr>
          <a:lstStyle/>
          <a:p>
            <a:pPr algn="just"/>
            <a:r>
              <a:rPr lang="en-IN" sz="2800" dirty="0">
                <a:effectLst/>
                <a:latin typeface="Times New Roman" panose="02020603050405020304" pitchFamily="18" charset="0"/>
                <a:ea typeface="Calibri" panose="020F0502020204030204" pitchFamily="34" charset="0"/>
              </a:rPr>
              <a:t>A </a:t>
            </a:r>
            <a:r>
              <a:rPr lang="en-IN" sz="2800" b="1" dirty="0">
                <a:effectLst/>
                <a:latin typeface="Times New Roman" panose="02020603050405020304" pitchFamily="18" charset="0"/>
                <a:ea typeface="Calibri" panose="020F0502020204030204" pitchFamily="34" charset="0"/>
              </a:rPr>
              <a:t>Convolutional Neural Network </a:t>
            </a:r>
            <a:r>
              <a:rPr lang="en-IN" sz="2800" dirty="0">
                <a:effectLst/>
                <a:latin typeface="Times New Roman" panose="02020603050405020304" pitchFamily="18" charset="0"/>
                <a:ea typeface="Calibri" panose="020F0502020204030204" pitchFamily="34" charset="0"/>
              </a:rPr>
              <a:t>(CNN) is a type of artificial neural network used in image recognition and processing that is optimized to process pixel data. Therefore, Convolutional Neural Networks are the fundamental and basic building blocks for the computer vision task of image segmentation (CNN segmentation)</a:t>
            </a:r>
          </a:p>
          <a:p>
            <a:pPr algn="just"/>
            <a:r>
              <a:rPr lang="en-IN" dirty="0">
                <a:latin typeface="Times New Roman" panose="02020603050405020304" pitchFamily="18" charset="0"/>
              </a:rPr>
              <a:t>It consists of three main layers:</a:t>
            </a:r>
          </a:p>
          <a:p>
            <a:pPr marL="0" indent="0" algn="just">
              <a:buNone/>
            </a:pPr>
            <a:r>
              <a:rPr lang="en-IN" dirty="0">
                <a:latin typeface="Times New Roman" panose="02020603050405020304" pitchFamily="18" charset="0"/>
              </a:rPr>
              <a:t> 1. Convolutional Layer</a:t>
            </a:r>
          </a:p>
          <a:p>
            <a:pPr marL="0" indent="0" algn="just">
              <a:buNone/>
            </a:pPr>
            <a:r>
              <a:rPr lang="en-IN" dirty="0">
                <a:latin typeface="Times New Roman" panose="02020603050405020304" pitchFamily="18" charset="0"/>
              </a:rPr>
              <a:t> 2. Pooling Layer</a:t>
            </a:r>
          </a:p>
          <a:p>
            <a:pPr marL="0" indent="0" algn="just">
              <a:buNone/>
            </a:pPr>
            <a:r>
              <a:rPr lang="en-IN" dirty="0">
                <a:latin typeface="Times New Roman" panose="02020603050405020304" pitchFamily="18" charset="0"/>
              </a:rPr>
              <a:t> 3. Fully Connected Layer</a:t>
            </a:r>
            <a:endParaRPr lang="en-IN" dirty="0"/>
          </a:p>
        </p:txBody>
      </p:sp>
    </p:spTree>
    <p:extLst>
      <p:ext uri="{BB962C8B-B14F-4D97-AF65-F5344CB8AC3E}">
        <p14:creationId xmlns:p14="http://schemas.microsoft.com/office/powerpoint/2010/main" val="4250932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83000">
              <a:srgbClr val="F29583"/>
            </a:gs>
            <a:gs pos="83000">
              <a:srgbClr val="F2B4A8"/>
            </a:gs>
            <a:gs pos="100000">
              <a:srgbClr val="F2765D">
                <a:alpha val="81000"/>
              </a:srgbClr>
            </a:gs>
            <a:gs pos="0">
              <a:srgbClr val="F092A9">
                <a:lumMod val="48000"/>
                <a:lumOff val="52000"/>
              </a:srgbClr>
            </a:gs>
            <a:gs pos="95000">
              <a:srgbClr val="E12353">
                <a:alpha val="48000"/>
              </a:srgb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06EC52-F924-D0DB-D061-CF8501D06B11}"/>
              </a:ext>
            </a:extLst>
          </p:cNvPr>
          <p:cNvSpPr>
            <a:spLocks noGrp="1"/>
          </p:cNvSpPr>
          <p:nvPr>
            <p:ph idx="1"/>
          </p:nvPr>
        </p:nvSpPr>
        <p:spPr>
          <a:xfrm>
            <a:off x="3917233" y="5528557"/>
            <a:ext cx="4357534" cy="674251"/>
          </a:xfrm>
        </p:spPr>
        <p:txBody>
          <a:bodyPr/>
          <a:lstStyle/>
          <a:p>
            <a:pPr marL="0" indent="0">
              <a:buNone/>
            </a:pPr>
            <a:r>
              <a:rPr lang="en-IN" b="1" dirty="0"/>
              <a:t>Fig.3 </a:t>
            </a:r>
            <a:r>
              <a:rPr lang="en-IN" dirty="0"/>
              <a:t>Basic CNN Architecture</a:t>
            </a:r>
          </a:p>
        </p:txBody>
      </p:sp>
      <p:pic>
        <p:nvPicPr>
          <p:cNvPr id="4" name="Picture 3">
            <a:extLst>
              <a:ext uri="{FF2B5EF4-FFF2-40B4-BE49-F238E27FC236}">
                <a16:creationId xmlns:a16="http://schemas.microsoft.com/office/drawing/2014/main" id="{F05A3039-92AE-546D-2312-78A0AA3F9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359" y="1228291"/>
            <a:ext cx="9729282" cy="3324044"/>
          </a:xfrm>
          <a:prstGeom prst="rect">
            <a:avLst/>
          </a:prstGeom>
        </p:spPr>
      </p:pic>
    </p:spTree>
    <p:extLst>
      <p:ext uri="{BB962C8B-B14F-4D97-AF65-F5344CB8AC3E}">
        <p14:creationId xmlns:p14="http://schemas.microsoft.com/office/powerpoint/2010/main" val="41294113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1126</TotalTime>
  <Words>1771</Words>
  <Application>Microsoft Office PowerPoint</Application>
  <PresentationFormat>Widescreen</PresentationFormat>
  <Paragraphs>119</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Calibri Light</vt:lpstr>
      <vt:lpstr>Century Gothic</vt:lpstr>
      <vt:lpstr>Oswald Light</vt:lpstr>
      <vt:lpstr>Symbol</vt:lpstr>
      <vt:lpstr>Times New Roman</vt:lpstr>
      <vt:lpstr>Wingdings</vt:lpstr>
      <vt:lpstr>Office Theme</vt:lpstr>
      <vt:lpstr>MINI PROJECT PRESENTATION</vt:lpstr>
      <vt:lpstr>WASTE DETECTION AND CLASSIFICATION USING DETECTRON2 </vt:lpstr>
      <vt:lpstr>OBJECTIVE</vt:lpstr>
      <vt:lpstr>WHY DETECTRON2?</vt:lpstr>
      <vt:lpstr>PowerPoint Presentation</vt:lpstr>
      <vt:lpstr>OBJECT DETECTION</vt:lpstr>
      <vt:lpstr>PowerPoint Presentation</vt:lpstr>
      <vt:lpstr>CNN</vt:lpstr>
      <vt:lpstr>PowerPoint Presentation</vt:lpstr>
      <vt:lpstr>R-CNN</vt:lpstr>
      <vt:lpstr>PowerPoint Presentation</vt:lpstr>
      <vt:lpstr>FASTER R-CNN</vt:lpstr>
      <vt:lpstr>PowerPoint Presentation</vt:lpstr>
      <vt:lpstr>MASK R-CNN</vt:lpstr>
      <vt:lpstr>PowerPoint Presentation</vt:lpstr>
      <vt:lpstr>PowerPoint Presentation</vt:lpstr>
      <vt:lpstr>PowerPoint Presentation</vt:lpstr>
      <vt:lpstr>PROCESS FLOW DIAGRAM</vt:lpstr>
      <vt:lpstr>SOFTWARE USED</vt:lpstr>
      <vt:lpstr>PACKAGES USED</vt:lpstr>
      <vt:lpstr>DATA COLLECTION</vt:lpstr>
      <vt:lpstr>PowerPoint Presentation</vt:lpstr>
      <vt:lpstr>PowerPoint Presentation</vt:lpstr>
      <vt:lpstr>PRE-PROCESSING</vt:lpstr>
      <vt:lpstr>PowerPoint Presentation</vt:lpstr>
      <vt:lpstr>MODEL CONFIGURATION</vt:lpstr>
      <vt:lpstr>MODEL TRAINING</vt:lpstr>
      <vt:lpstr>PowerPoint Presentation</vt:lpstr>
      <vt:lpstr>METRICS</vt:lpstr>
      <vt:lpstr>PowerPoint Presentation</vt:lpstr>
      <vt:lpstr>PowerPoint Presentation</vt:lpstr>
      <vt:lpstr>PowerPoint Presentation</vt:lpstr>
      <vt:lpstr>RESULT</vt:lpstr>
      <vt:lpstr>PowerPoint Presentation</vt:lpstr>
      <vt:lpstr>FUTURE WORK</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Senthil Kumar</dc:creator>
  <cp:lastModifiedBy>Senthil Kumar</cp:lastModifiedBy>
  <cp:revision>142</cp:revision>
  <dcterms:created xsi:type="dcterms:W3CDTF">2022-12-22T15:53:53Z</dcterms:created>
  <dcterms:modified xsi:type="dcterms:W3CDTF">2022-12-23T10:40:30Z</dcterms:modified>
</cp:coreProperties>
</file>